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video/mp4" Extension="mp4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8288000" cy="10287000"/>
  <p:notesSz cx="6858000" cy="9144000"/>
  <p:embeddedFontLst>
    <p:embeddedFont>
      <p:font typeface="Helvetica Neue LT Std 1" charset="1" panose="020B0403020202020204"/>
      <p:regular r:id="rId24"/>
    </p:embeddedFont>
    <p:embeddedFont>
      <p:font typeface="Helvetica Neue LT Std 2" charset="1" panose="020B0804020202020204"/>
      <p:regular r:id="rId25"/>
    </p:embeddedFont>
    <p:embeddedFont>
      <p:font typeface="Open Sans 1" charset="1" panose="020B0606030504020204"/>
      <p:regular r:id="rId26"/>
    </p:embeddedFont>
    <p:embeddedFont>
      <p:font typeface="Open Sans 2 Bold" charset="1" panose="00000000000000000000"/>
      <p:regular r:id="rId27"/>
    </p:embeddedFont>
    <p:embeddedFont>
      <p:font typeface="Open Sans 2" charset="1" panose="00000000000000000000"/>
      <p:regular r:id="rId28"/>
    </p:embeddedFont>
    <p:embeddedFont>
      <p:font typeface="Hand Of Sean (Demo)" charset="1" panose="00000000000000000000"/>
      <p:regular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svg" Type="http://schemas.openxmlformats.org/officeDocument/2006/relationships/image"/><Relationship Id="rId4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Relationship Id="rId5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Relationship Id="rId5" Target="../media/image10.png" Type="http://schemas.openxmlformats.org/officeDocument/2006/relationships/image"/><Relationship Id="rId6" Target="../media/image1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Relationship Id="rId6" Target="../media/image16.png" Type="http://schemas.openxmlformats.org/officeDocument/2006/relationships/image"/><Relationship Id="rId7" Target="../media/image17.svg" Type="http://schemas.openxmlformats.org/officeDocument/2006/relationships/image"/><Relationship Id="rId8" Target="../media/image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://www.100k30days.ie" TargetMode="External" Type="http://schemas.openxmlformats.org/officeDocument/2006/relationships/hyperlink"/><Relationship Id="rId11" Target="http://www.100k30days.ie" TargetMode="External" Type="http://schemas.openxmlformats.org/officeDocument/2006/relationships/hyperlink"/><Relationship Id="rId12" Target="http://www.100k30days.ie" TargetMode="External" Type="http://schemas.openxmlformats.org/officeDocument/2006/relationships/hyperlink"/><Relationship Id="rId13" Target="http://www.100k30days.ie" TargetMode="External" Type="http://schemas.openxmlformats.org/officeDocument/2006/relationships/hyperlink"/><Relationship Id="rId14" Target="http://www.100k30days.ie" TargetMode="External" Type="http://schemas.openxmlformats.org/officeDocument/2006/relationships/hyperlink"/><Relationship Id="rId15" Target="http://www.100k30days.ie" TargetMode="External" Type="http://schemas.openxmlformats.org/officeDocument/2006/relationships/hyperlink"/><Relationship Id="rId16" Target="../media/image21.png" Type="http://schemas.openxmlformats.org/officeDocument/2006/relationships/image"/><Relationship Id="rId17" Target="../media/image22.png" Type="http://schemas.openxmlformats.org/officeDocument/2006/relationships/image"/><Relationship Id="rId2" Target="../media/image18.png" Type="http://schemas.openxmlformats.org/officeDocument/2006/relationships/image"/><Relationship Id="rId3" Target="../media/image19.svg" Type="http://schemas.openxmlformats.org/officeDocument/2006/relationships/image"/><Relationship Id="rId4" Target="../media/image1.png" Type="http://schemas.openxmlformats.org/officeDocument/2006/relationships/image"/><Relationship Id="rId5" Target="http://www.100k30days.ie" TargetMode="External" Type="http://schemas.openxmlformats.org/officeDocument/2006/relationships/hyperlink"/><Relationship Id="rId6" Target="http://www.100k30days.ie" TargetMode="External" Type="http://schemas.openxmlformats.org/officeDocument/2006/relationships/hyperlink"/><Relationship Id="rId7" Target="http://www.100k30days.ie" TargetMode="External" Type="http://schemas.openxmlformats.org/officeDocument/2006/relationships/hyperlink"/><Relationship Id="rId8" Target="../media/image20.png" Type="http://schemas.openxmlformats.org/officeDocument/2006/relationships/image"/><Relationship Id="rId9" Target="http://www.100k30days.ie" TargetMode="External" Type="http://schemas.openxmlformats.org/officeDocument/2006/relationships/hyperlink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3.png" Type="http://schemas.openxmlformats.org/officeDocument/2006/relationships/image"/><Relationship Id="rId4" Target="../media/image24.png" Type="http://schemas.openxmlformats.org/officeDocument/2006/relationships/image"/><Relationship Id="rId5" Target="../media/image25.png" Type="http://schemas.openxmlformats.org/officeDocument/2006/relationships/image"/><Relationship Id="rId6" Target="../media/image26.png" Type="http://schemas.openxmlformats.org/officeDocument/2006/relationships/image"/><Relationship Id="rId7" Target="../media/image27.png" Type="http://schemas.openxmlformats.org/officeDocument/2006/relationships/image"/><Relationship Id="rId8" Target="https://fundraise.mariekeating.ie/event/100kmin30days/resources" TargetMode="External" Type="http://schemas.openxmlformats.org/officeDocument/2006/relationships/hyperlink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8.png" Type="http://schemas.openxmlformats.org/officeDocument/2006/relationships/image"/><Relationship Id="rId3" Target="../media/image29.png" Type="http://schemas.openxmlformats.org/officeDocument/2006/relationships/image"/><Relationship Id="rId4" Target="../media/image30.png" Type="http://schemas.openxmlformats.org/officeDocument/2006/relationships/image"/><Relationship Id="rId5" Target="../media/image1.png" Type="http://schemas.openxmlformats.org/officeDocument/2006/relationships/image"/><Relationship Id="rId6" Target="https://fundraise.mariekeating.ie/event/100kmin30days/resources" TargetMode="External" Type="http://schemas.openxmlformats.org/officeDocument/2006/relationships/hyperlink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jpeg" Type="http://schemas.openxmlformats.org/officeDocument/2006/relationships/image"/><Relationship Id="rId3" Target="../media/VAHJo5EZZTs.mp4" Type="http://schemas.openxmlformats.org/officeDocument/2006/relationships/video"/><Relationship Id="rId4" Target="../media/VAHJo5EZZTs.mp4" Type="http://schemas.microsoft.com/office/2007/relationships/media"/><Relationship Id="rId5" Target="../media/image32.jpeg" Type="http://schemas.openxmlformats.org/officeDocument/2006/relationships/image"/><Relationship Id="rId6" Target="../media/VAHJo-2619Q.mp4" Type="http://schemas.openxmlformats.org/officeDocument/2006/relationships/video"/><Relationship Id="rId7" Target="../media/VAHJo-2619Q.mp4" Type="http://schemas.microsoft.com/office/2007/relationships/media"/><Relationship Id="rId8" Target="https://fundraise.mariekeating.ie/event/100kmin30days/faq" TargetMode="External" Type="http://schemas.openxmlformats.org/officeDocument/2006/relationships/hyperlink"/><Relationship Id="rId9" Target="../media/image1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png" Type="http://schemas.openxmlformats.org/officeDocument/2006/relationships/image"/><Relationship Id="rId4" Target="../media/image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Relationship Id="rId3" Target="../media/image36.png" Type="http://schemas.openxmlformats.org/officeDocument/2006/relationships/image"/><Relationship Id="rId4" Target="../media/image1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jpeg" Type="http://schemas.openxmlformats.org/officeDocument/2006/relationships/image"/><Relationship Id="rId3" Target="../media/image38.jpeg" Type="http://schemas.openxmlformats.org/officeDocument/2006/relationships/image"/><Relationship Id="rId4" Target="../media/image39.png" Type="http://schemas.openxmlformats.org/officeDocument/2006/relationships/image"/><Relationship Id="rId5" Target="../media/image1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0.png" Type="http://schemas.openxmlformats.org/officeDocument/2006/relationships/image"/><Relationship Id="rId3" Target="../media/image41.png" Type="http://schemas.openxmlformats.org/officeDocument/2006/relationships/image"/><Relationship Id="rId4" Target="../media/image42.jpeg" Type="http://schemas.openxmlformats.org/officeDocument/2006/relationships/image"/><Relationship Id="rId5" Target="../media/image43.jpeg" Type="http://schemas.openxmlformats.org/officeDocument/2006/relationships/image"/><Relationship Id="rId6" Target="../media/image44.png" Type="http://schemas.openxmlformats.org/officeDocument/2006/relationships/image"/><Relationship Id="rId7" Target="../media/image45.svg" Type="http://schemas.openxmlformats.org/officeDocument/2006/relationships/image"/><Relationship Id="rId8" Target="../media/image1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3.png" Type="http://schemas.openxmlformats.org/officeDocument/2006/relationships/image"/><Relationship Id="rId11" Target="../media/image54.png" Type="http://schemas.openxmlformats.org/officeDocument/2006/relationships/image"/><Relationship Id="rId12" Target="../media/image55.svg" Type="http://schemas.openxmlformats.org/officeDocument/2006/relationships/image"/><Relationship Id="rId13" Target="../media/image56.png" Type="http://schemas.openxmlformats.org/officeDocument/2006/relationships/image"/><Relationship Id="rId14" Target="../media/image57.svg" Type="http://schemas.openxmlformats.org/officeDocument/2006/relationships/image"/><Relationship Id="rId15" Target="../media/image58.png" Type="http://schemas.openxmlformats.org/officeDocument/2006/relationships/image"/><Relationship Id="rId16" Target="../media/image59.svg" Type="http://schemas.openxmlformats.org/officeDocument/2006/relationships/image"/><Relationship Id="rId17" Target="../media/image60.png" Type="http://schemas.openxmlformats.org/officeDocument/2006/relationships/image"/><Relationship Id="rId18" Target="../media/image61.svg" Type="http://schemas.openxmlformats.org/officeDocument/2006/relationships/image"/><Relationship Id="rId19" Target="http://www.100k30days.ie" TargetMode="External" Type="http://schemas.openxmlformats.org/officeDocument/2006/relationships/hyperlink"/><Relationship Id="rId2" Target="../media/image46.png" Type="http://schemas.openxmlformats.org/officeDocument/2006/relationships/image"/><Relationship Id="rId3" Target="../media/image47.png" Type="http://schemas.openxmlformats.org/officeDocument/2006/relationships/image"/><Relationship Id="rId4" Target="../media/image48.png" Type="http://schemas.openxmlformats.org/officeDocument/2006/relationships/image"/><Relationship Id="rId5" Target="http://www.100k30days.ie" TargetMode="External" Type="http://schemas.openxmlformats.org/officeDocument/2006/relationships/hyperlink"/><Relationship Id="rId6" Target="../media/image49.png" Type="http://schemas.openxmlformats.org/officeDocument/2006/relationships/image"/><Relationship Id="rId7" Target="../media/image50.png" Type="http://schemas.openxmlformats.org/officeDocument/2006/relationships/image"/><Relationship Id="rId8" Target="../media/image51.svg" Type="http://schemas.openxmlformats.org/officeDocument/2006/relationships/image"/><Relationship Id="rId9" Target="../media/image52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7.png" Type="http://schemas.openxmlformats.org/officeDocument/2006/relationships/image"/><Relationship Id="rId11" Target="../media/image68.svg" Type="http://schemas.openxmlformats.org/officeDocument/2006/relationships/image"/><Relationship Id="rId12" Target="https://www.facebook.com/100kin30days" TargetMode="External" Type="http://schemas.openxmlformats.org/officeDocument/2006/relationships/hyperlink"/><Relationship Id="rId13" Target="../media/image69.png" Type="http://schemas.openxmlformats.org/officeDocument/2006/relationships/image"/><Relationship Id="rId14" Target="../media/image70.svg" Type="http://schemas.openxmlformats.org/officeDocument/2006/relationships/image"/><Relationship Id="rId15" Target="https://www.tiktok.com/@100kin30daysmkf?is_from_webapp=1&amp;sender_device=pc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62.png" Type="http://schemas.openxmlformats.org/officeDocument/2006/relationships/image"/><Relationship Id="rId4" Target="../media/image63.svg" Type="http://schemas.openxmlformats.org/officeDocument/2006/relationships/image"/><Relationship Id="rId5" Target="../media/image64.png" Type="http://schemas.openxmlformats.org/officeDocument/2006/relationships/image"/><Relationship Id="rId6" Target="http://www.100k30days.ie" TargetMode="External" Type="http://schemas.openxmlformats.org/officeDocument/2006/relationships/hyperlink"/><Relationship Id="rId7" Target="../media/image65.png" Type="http://schemas.openxmlformats.org/officeDocument/2006/relationships/image"/><Relationship Id="rId8" Target="../media/image66.svg" Type="http://schemas.openxmlformats.org/officeDocument/2006/relationships/image"/><Relationship Id="rId9" Target="https://www.instagram.com/100kin30days/" TargetMode="External" Type="http://schemas.openxmlformats.org/officeDocument/2006/relationships/hyperlink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1.png" Type="http://schemas.openxmlformats.org/officeDocument/2006/relationships/image"/><Relationship Id="rId4" Target="../media/image72.png" Type="http://schemas.openxmlformats.org/officeDocument/2006/relationships/image"/><Relationship Id="rId5" Target="../media/image73.png" Type="http://schemas.openxmlformats.org/officeDocument/2006/relationships/image"/><Relationship Id="rId6" Target="../media/image74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10096500"/>
            <a:ext cx="18288000" cy="0"/>
          </a:xfrm>
          <a:prstGeom prst="line">
            <a:avLst/>
          </a:prstGeom>
          <a:ln cap="flat" w="190500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7794946" y="6832904"/>
            <a:ext cx="9308489" cy="16540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239"/>
              </a:lnSpc>
            </a:pPr>
            <a:r>
              <a:rPr lang="en-US" sz="3261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A simple, fun challenge that brings your team together and supports</a:t>
            </a:r>
            <a:r>
              <a:rPr lang="en-US" sz="3261">
                <a:solidFill>
                  <a:srgbClr val="C6D600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life-saving cancer services</a:t>
            </a:r>
            <a:r>
              <a:rPr lang="en-US" sz="3261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across Ireland.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794946" y="1742566"/>
            <a:ext cx="9308489" cy="44116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8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100km in 30 Days </a:t>
            </a:r>
          </a:p>
          <a:p>
            <a:pPr algn="l">
              <a:lnSpc>
                <a:spcPts val="7800"/>
              </a:lnSpc>
            </a:pPr>
            <a:r>
              <a:rPr lang="en-US" sz="6500">
                <a:solidFill>
                  <a:srgbClr val="C6D6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June 2026</a:t>
            </a:r>
          </a:p>
          <a:p>
            <a:pPr algn="l">
              <a:lnSpc>
                <a:spcPts val="6528"/>
              </a:lnSpc>
            </a:pPr>
          </a:p>
          <a:p>
            <a:pPr algn="l" marL="0" indent="0" lvl="0">
              <a:lnSpc>
                <a:spcPts val="5603"/>
              </a:lnSpc>
            </a:pPr>
            <a:r>
              <a:rPr lang="en-US" sz="544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Employee Engagement Programme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727200" y="1866391"/>
            <a:ext cx="3758951" cy="3183453"/>
          </a:xfrm>
          <a:custGeom>
            <a:avLst/>
            <a:gdLst/>
            <a:ahLst/>
            <a:cxnLst/>
            <a:rect r="r" b="b" t="t" l="l"/>
            <a:pathLst>
              <a:path h="3183453" w="3758951">
                <a:moveTo>
                  <a:pt x="0" y="0"/>
                </a:moveTo>
                <a:lnTo>
                  <a:pt x="3758951" y="0"/>
                </a:lnTo>
                <a:lnTo>
                  <a:pt x="3758951" y="3183453"/>
                </a:lnTo>
                <a:lnTo>
                  <a:pt x="0" y="31834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6" id="6"/>
          <p:cNvSpPr/>
          <p:nvPr/>
        </p:nvSpPr>
        <p:spPr>
          <a:xfrm>
            <a:off x="7794946" y="4105556"/>
            <a:ext cx="7233694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81560" y="3281325"/>
            <a:ext cx="12582223" cy="5976975"/>
            <a:chOff x="0" y="0"/>
            <a:chExt cx="16776297" cy="79693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89298" cy="889298"/>
            </a:xfrm>
            <a:custGeom>
              <a:avLst/>
              <a:gdLst/>
              <a:ahLst/>
              <a:cxnLst/>
              <a:rect r="r" b="b" t="t" l="l"/>
              <a:pathLst>
                <a:path h="889298" w="889298">
                  <a:moveTo>
                    <a:pt x="0" y="0"/>
                  </a:moveTo>
                  <a:lnTo>
                    <a:pt x="889298" y="0"/>
                  </a:lnTo>
                  <a:lnTo>
                    <a:pt x="889298" y="889298"/>
                  </a:lnTo>
                  <a:lnTo>
                    <a:pt x="0" y="8892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0">
              <a:off x="0" y="2359132"/>
              <a:ext cx="889298" cy="889298"/>
            </a:xfrm>
            <a:custGeom>
              <a:avLst/>
              <a:gdLst/>
              <a:ahLst/>
              <a:cxnLst/>
              <a:rect r="r" b="b" t="t" l="l"/>
              <a:pathLst>
                <a:path h="889298" w="889298">
                  <a:moveTo>
                    <a:pt x="0" y="0"/>
                  </a:moveTo>
                  <a:lnTo>
                    <a:pt x="889298" y="0"/>
                  </a:lnTo>
                  <a:lnTo>
                    <a:pt x="889298" y="889298"/>
                  </a:lnTo>
                  <a:lnTo>
                    <a:pt x="0" y="8892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4718265"/>
              <a:ext cx="889298" cy="889298"/>
            </a:xfrm>
            <a:custGeom>
              <a:avLst/>
              <a:gdLst/>
              <a:ahLst/>
              <a:cxnLst/>
              <a:rect r="r" b="b" t="t" l="l"/>
              <a:pathLst>
                <a:path h="889298" w="889298">
                  <a:moveTo>
                    <a:pt x="0" y="0"/>
                  </a:moveTo>
                  <a:lnTo>
                    <a:pt x="889298" y="0"/>
                  </a:lnTo>
                  <a:lnTo>
                    <a:pt x="889298" y="889297"/>
                  </a:lnTo>
                  <a:lnTo>
                    <a:pt x="0" y="8892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6" id="6"/>
            <p:cNvSpPr txBox="true"/>
            <p:nvPr/>
          </p:nvSpPr>
          <p:spPr>
            <a:xfrm rot="0">
              <a:off x="1418959" y="-114300"/>
              <a:ext cx="15357338" cy="16767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849"/>
                </a:lnSpc>
              </a:pPr>
              <a:r>
                <a:rPr lang="en-US" sz="3730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Walk, jog, swim, cycle or wheel 100km during the month of June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1418959" y="2363067"/>
              <a:ext cx="15357338" cy="8853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910"/>
                </a:lnSpc>
              </a:pPr>
              <a:r>
                <a:rPr lang="en-US" sz="3777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Take part individually or as part of a team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1418959" y="4722199"/>
              <a:ext cx="15357338" cy="8853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910"/>
                </a:lnSpc>
              </a:pPr>
              <a:r>
                <a:rPr lang="en-US" sz="3777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A fun, inclusive challenge for all fitness levels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1418959" y="7083937"/>
              <a:ext cx="15357338" cy="88536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4910"/>
                </a:lnSpc>
              </a:pPr>
              <a:r>
                <a:rPr lang="en-US" sz="3777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Raise funds to support vital cancer services</a:t>
              </a:r>
            </a:p>
          </p:txBody>
        </p:sp>
        <p:sp>
          <p:nvSpPr>
            <p:cNvPr name="Freeform 10" id="10"/>
            <p:cNvSpPr/>
            <p:nvPr/>
          </p:nvSpPr>
          <p:spPr>
            <a:xfrm flipH="false" flipV="false" rot="0">
              <a:off x="0" y="7077397"/>
              <a:ext cx="889298" cy="889298"/>
            </a:xfrm>
            <a:custGeom>
              <a:avLst/>
              <a:gdLst/>
              <a:ahLst/>
              <a:cxnLst/>
              <a:rect r="r" b="b" t="t" l="l"/>
              <a:pathLst>
                <a:path h="889298" w="889298">
                  <a:moveTo>
                    <a:pt x="0" y="0"/>
                  </a:moveTo>
                  <a:lnTo>
                    <a:pt x="889298" y="0"/>
                  </a:lnTo>
                  <a:lnTo>
                    <a:pt x="889298" y="889298"/>
                  </a:lnTo>
                  <a:lnTo>
                    <a:pt x="0" y="8892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1381560" y="870070"/>
            <a:ext cx="13649944" cy="181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5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What is the 100km in 30 Days challenge?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AutoShape 13" id="13"/>
          <p:cNvSpPr/>
          <p:nvPr/>
        </p:nvSpPr>
        <p:spPr>
          <a:xfrm>
            <a:off x="1381560" y="2659183"/>
            <a:ext cx="10466231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805201" y="2139920"/>
            <a:ext cx="7145705" cy="7567356"/>
            <a:chOff x="687070" y="247650"/>
            <a:chExt cx="11148060" cy="1180587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366333" y="5962"/>
              <a:ext cx="10331959" cy="11541753"/>
            </a:xfrm>
            <a:custGeom>
              <a:avLst/>
              <a:gdLst/>
              <a:ahLst/>
              <a:cxnLst/>
              <a:rect r="r" b="b" t="t" l="l"/>
              <a:pathLst>
                <a:path h="11541753" w="10331959">
                  <a:moveTo>
                    <a:pt x="8848787" y="1431465"/>
                  </a:moveTo>
                  <a:cubicBezTo>
                    <a:pt x="8406827" y="932097"/>
                    <a:pt x="7868347" y="489558"/>
                    <a:pt x="7224457" y="246524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25420"/>
                    <a:pt x="922717" y="3191949"/>
                  </a:cubicBezTo>
                  <a:cubicBezTo>
                    <a:pt x="160717" y="4744463"/>
                    <a:pt x="-366333" y="7425089"/>
                    <a:pt x="314387" y="9010250"/>
                  </a:cubicBezTo>
                  <a:cubicBezTo>
                    <a:pt x="993837" y="10595410"/>
                    <a:pt x="2133027" y="11435751"/>
                    <a:pt x="3881817" y="11508299"/>
                  </a:cubicBezTo>
                  <a:cubicBezTo>
                    <a:pt x="6635177" y="11811789"/>
                    <a:pt x="8721787" y="10005358"/>
                    <a:pt x="9751757" y="7917202"/>
                  </a:cubicBezTo>
                  <a:cubicBezTo>
                    <a:pt x="10781728" y="5829047"/>
                    <a:pt x="10415967" y="3206458"/>
                    <a:pt x="8848787" y="1431465"/>
                  </a:cubicBezTo>
                  <a:close/>
                </a:path>
              </a:pathLst>
            </a:custGeom>
            <a:blipFill>
              <a:blip r:embed="rId2"/>
              <a:stretch>
                <a:fillRect l="-41556" t="-102" r="-26007" b="102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589284" y="6374999"/>
            <a:ext cx="4127809" cy="4158049"/>
          </a:xfrm>
          <a:custGeom>
            <a:avLst/>
            <a:gdLst/>
            <a:ahLst/>
            <a:cxnLst/>
            <a:rect r="r" b="b" t="t" l="l"/>
            <a:pathLst>
              <a:path h="4158049" w="4127809">
                <a:moveTo>
                  <a:pt x="0" y="0"/>
                </a:moveTo>
                <a:lnTo>
                  <a:pt x="4127808" y="0"/>
                </a:lnTo>
                <a:lnTo>
                  <a:pt x="4127808" y="4158049"/>
                </a:lnTo>
                <a:lnTo>
                  <a:pt x="0" y="415804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315303" y="2055037"/>
            <a:ext cx="9542853" cy="6834151"/>
            <a:chOff x="0" y="0"/>
            <a:chExt cx="12723804" cy="9112201"/>
          </a:xfrm>
        </p:grpSpPr>
        <p:sp>
          <p:nvSpPr>
            <p:cNvPr name="TextBox 7" id="7"/>
            <p:cNvSpPr txBox="true"/>
            <p:nvPr/>
          </p:nvSpPr>
          <p:spPr>
            <a:xfrm rot="0">
              <a:off x="0" y="-66675"/>
              <a:ext cx="12723804" cy="13832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7150"/>
                </a:lnSpc>
              </a:pPr>
              <a:r>
                <a:rPr lang="en-US" sz="6500">
                  <a:solidFill>
                    <a:srgbClr val="FFFFFF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Why take part?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0" y="2321511"/>
              <a:ext cx="11084350" cy="679069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736759" indent="-368379" lvl="1">
                <a:lnSpc>
                  <a:spcPts val="4436"/>
                </a:lnSpc>
                <a:buFont typeface="Arial"/>
                <a:buChar char="•"/>
              </a:pPr>
              <a:r>
                <a:rPr lang="en-US" sz="3412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Help save lives with cancer prevention, awareness, and early detection </a:t>
              </a:r>
            </a:p>
            <a:p>
              <a:pPr algn="l" marL="736759" indent="-368379" lvl="1">
                <a:lnSpc>
                  <a:spcPts val="4436"/>
                </a:lnSpc>
                <a:buFont typeface="Arial"/>
                <a:buChar char="•"/>
              </a:pPr>
              <a:r>
                <a:rPr lang="en-US" sz="3412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Promote employee wellbeing and engagement</a:t>
              </a:r>
            </a:p>
            <a:p>
              <a:pPr algn="l" marL="736759" indent="-368379" lvl="1">
                <a:lnSpc>
                  <a:spcPts val="4436"/>
                </a:lnSpc>
                <a:buFont typeface="Arial"/>
                <a:buChar char="•"/>
              </a:pPr>
              <a:r>
                <a:rPr lang="en-US" sz="3412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Strengthen teamwork across your organisation</a:t>
              </a:r>
            </a:p>
            <a:p>
              <a:pPr algn="l" marL="736759" indent="-368379" lvl="1">
                <a:lnSpc>
                  <a:spcPts val="4436"/>
                </a:lnSpc>
                <a:buFont typeface="Arial"/>
                <a:buChar char="•"/>
              </a:pPr>
              <a:r>
                <a:rPr lang="en-US" sz="3412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Encourage flexible and inclusive participation</a:t>
              </a:r>
            </a:p>
            <a:p>
              <a:pPr algn="l" marL="736759" indent="-368379" lvl="1">
                <a:lnSpc>
                  <a:spcPts val="4436"/>
                </a:lnSpc>
                <a:buFont typeface="Arial"/>
                <a:buChar char="•"/>
              </a:pPr>
              <a:r>
                <a:rPr lang="en-US" sz="3412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Support your organisations CSR goals</a:t>
              </a:r>
            </a:p>
          </p:txBody>
        </p:sp>
      </p:grpSp>
      <p:sp>
        <p:nvSpPr>
          <p:cNvPr name="AutoShape 9" id="9"/>
          <p:cNvSpPr/>
          <p:nvPr/>
        </p:nvSpPr>
        <p:spPr>
          <a:xfrm flipV="true">
            <a:off x="1315303" y="3331406"/>
            <a:ext cx="8489899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1800799" y="3125460"/>
            <a:ext cx="10466231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62316" y="3457617"/>
            <a:ext cx="4110782" cy="5800683"/>
          </a:xfrm>
          <a:custGeom>
            <a:avLst/>
            <a:gdLst/>
            <a:ahLst/>
            <a:cxnLst/>
            <a:rect r="r" b="b" t="t" l="l"/>
            <a:pathLst>
              <a:path h="5800683" w="4110782">
                <a:moveTo>
                  <a:pt x="0" y="0"/>
                </a:moveTo>
                <a:lnTo>
                  <a:pt x="4110783" y="0"/>
                </a:lnTo>
                <a:lnTo>
                  <a:pt x="4110783" y="5800683"/>
                </a:lnTo>
                <a:lnTo>
                  <a:pt x="0" y="580068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  <a:ln w="9525" cap="sq">
            <a:solidFill>
              <a:srgbClr val="000000"/>
            </a:solidFill>
            <a:prstDash val="solid"/>
            <a:miter/>
          </a:ln>
        </p:spPr>
      </p:sp>
      <p:sp>
        <p:nvSpPr>
          <p:cNvPr name="TextBox 5" id="5"/>
          <p:cNvSpPr txBox="true"/>
          <p:nvPr/>
        </p:nvSpPr>
        <p:spPr>
          <a:xfrm rot="0">
            <a:off x="1800799" y="867957"/>
            <a:ext cx="11080403" cy="1895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825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Why employee engagement matters?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800799" y="3586912"/>
            <a:ext cx="11737949" cy="4229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199"/>
              </a:lnSpc>
            </a:pPr>
            <a:r>
              <a:rPr lang="en-US" sz="2999">
                <a:solidFill>
                  <a:srgbClr val="C6D600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Energises Teams →</a:t>
            </a:r>
            <a:r>
              <a:rPr lang="en-US" sz="2999">
                <a:solidFill>
                  <a:srgbClr val="A9DF0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</a:t>
            </a:r>
            <a:r>
              <a:rPr lang="en-US" sz="29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Boosting productivity through 3.7x higher engagement </a:t>
            </a:r>
          </a:p>
          <a:p>
            <a:pPr algn="l" marL="0" indent="0" lvl="0">
              <a:lnSpc>
                <a:spcPts val="4199"/>
              </a:lnSpc>
            </a:pPr>
          </a:p>
          <a:p>
            <a:pPr algn="l" marL="0" indent="0" lvl="0">
              <a:lnSpc>
                <a:spcPts val="4199"/>
              </a:lnSpc>
            </a:pPr>
            <a:r>
              <a:rPr lang="en-US" sz="2999">
                <a:solidFill>
                  <a:srgbClr val="C6D600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Connects People →</a:t>
            </a:r>
            <a:r>
              <a:rPr lang="en-US" sz="29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</a:t>
            </a:r>
            <a:r>
              <a:rPr lang="en-US" sz="29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Strengthening belonging through recognition with 3.7x higher engagement  </a:t>
            </a:r>
          </a:p>
          <a:p>
            <a:pPr algn="l" marL="0" indent="0" lvl="0">
              <a:lnSpc>
                <a:spcPts val="4199"/>
              </a:lnSpc>
            </a:pPr>
          </a:p>
          <a:p>
            <a:pPr algn="l" marL="0" indent="0" lvl="0">
              <a:lnSpc>
                <a:spcPts val="4199"/>
              </a:lnSpc>
            </a:pPr>
            <a:r>
              <a:rPr lang="en-US" sz="2999">
                <a:solidFill>
                  <a:srgbClr val="C6D600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Creates Meaning →</a:t>
            </a:r>
            <a:r>
              <a:rPr lang="en-US" sz="29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</a:t>
            </a:r>
            <a:r>
              <a:rPr lang="en-US" sz="29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Driving engagement and retention, with up to 45% lower turnover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810354" y="8094812"/>
            <a:ext cx="14558954" cy="1282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The 1</a:t>
            </a:r>
            <a:r>
              <a:rPr lang="en-US" sz="34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00km in 30 Days challenge brings together wellbeing, </a:t>
            </a:r>
          </a:p>
          <a:p>
            <a:pPr algn="l" marL="0" indent="0" lvl="0"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purpose, and community.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881202" y="9751562"/>
            <a:ext cx="5406798" cy="3398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5"/>
              </a:lnSpc>
            </a:pPr>
            <a:r>
              <a:rPr lang="en-US" sz="1996">
                <a:solidFill>
                  <a:srgbClr val="C5E7E5"/>
                </a:solidFill>
                <a:latin typeface="Open Sans 1"/>
                <a:ea typeface="Open Sans 1"/>
                <a:cs typeface="Open Sans 1"/>
                <a:sym typeface="Open Sans 1"/>
              </a:rPr>
              <a:t>Source: Workhuman &amp; Gallop research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594424" y="1493344"/>
            <a:ext cx="10943719" cy="1895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6825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Why raise funds for the Marie Keating Foundation?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4" id="4"/>
          <p:cNvSpPr/>
          <p:nvPr/>
        </p:nvSpPr>
        <p:spPr>
          <a:xfrm flipV="true">
            <a:off x="1594424" y="3747854"/>
            <a:ext cx="10570287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5" id="5"/>
          <p:cNvGrpSpPr/>
          <p:nvPr/>
        </p:nvGrpSpPr>
        <p:grpSpPr>
          <a:xfrm rot="0">
            <a:off x="12370579" y="4218945"/>
            <a:ext cx="3575455" cy="3444023"/>
            <a:chOff x="0" y="0"/>
            <a:chExt cx="4767273" cy="459203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1964256" y="0"/>
              <a:ext cx="823240" cy="1235633"/>
            </a:xfrm>
            <a:custGeom>
              <a:avLst/>
              <a:gdLst/>
              <a:ahLst/>
              <a:cxnLst/>
              <a:rect r="r" b="b" t="t" l="l"/>
              <a:pathLst>
                <a:path h="1235633" w="823240">
                  <a:moveTo>
                    <a:pt x="0" y="0"/>
                  </a:moveTo>
                  <a:lnTo>
                    <a:pt x="823241" y="0"/>
                  </a:lnTo>
                  <a:lnTo>
                    <a:pt x="823241" y="1235633"/>
                  </a:lnTo>
                  <a:lnTo>
                    <a:pt x="0" y="12356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035305" y="2124558"/>
              <a:ext cx="752191" cy="1235633"/>
            </a:xfrm>
            <a:custGeom>
              <a:avLst/>
              <a:gdLst/>
              <a:ahLst/>
              <a:cxnLst/>
              <a:rect r="r" b="b" t="t" l="l"/>
              <a:pathLst>
                <a:path h="1235633" w="752191">
                  <a:moveTo>
                    <a:pt x="0" y="0"/>
                  </a:moveTo>
                  <a:lnTo>
                    <a:pt x="752192" y="0"/>
                  </a:lnTo>
                  <a:lnTo>
                    <a:pt x="752192" y="1235633"/>
                  </a:lnTo>
                  <a:lnTo>
                    <a:pt x="0" y="12356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AutoShape 8" id="8"/>
            <p:cNvSpPr/>
            <p:nvPr/>
          </p:nvSpPr>
          <p:spPr>
            <a:xfrm flipV="true">
              <a:off x="897859" y="1777521"/>
              <a:ext cx="1075430" cy="13936"/>
            </a:xfrm>
            <a:prstGeom prst="line">
              <a:avLst/>
            </a:prstGeom>
            <a:ln cap="flat" w="12112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TextBox 9" id="9"/>
            <p:cNvSpPr txBox="true"/>
            <p:nvPr/>
          </p:nvSpPr>
          <p:spPr>
            <a:xfrm rot="0">
              <a:off x="2064920" y="1279664"/>
              <a:ext cx="621914" cy="92489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5341"/>
                </a:lnSpc>
              </a:pPr>
              <a:r>
                <a:rPr lang="en-US" sz="3815">
                  <a:solidFill>
                    <a:srgbClr val="059B99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in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0" y="3579206"/>
              <a:ext cx="4767273" cy="10128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61"/>
                </a:lnSpc>
                <a:spcBef>
                  <a:spcPct val="0"/>
                </a:spcBef>
              </a:pPr>
              <a:r>
                <a:rPr lang="en-US" sz="2384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people will be diagnosed with cancer in their lifetime </a:t>
              </a:r>
            </a:p>
          </p:txBody>
        </p:sp>
        <p:sp>
          <p:nvSpPr>
            <p:cNvPr name="AutoShape 11" id="11"/>
            <p:cNvSpPr/>
            <p:nvPr/>
          </p:nvSpPr>
          <p:spPr>
            <a:xfrm flipV="true">
              <a:off x="2732005" y="1753582"/>
              <a:ext cx="1075430" cy="13936"/>
            </a:xfrm>
            <a:prstGeom prst="line">
              <a:avLst/>
            </a:prstGeom>
            <a:ln cap="flat" w="12112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TextBox 12" id="12"/>
          <p:cNvSpPr txBox="true"/>
          <p:nvPr/>
        </p:nvSpPr>
        <p:spPr>
          <a:xfrm rot="0">
            <a:off x="1800799" y="4605289"/>
            <a:ext cx="9032839" cy="40944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29"/>
              </a:lnSpc>
              <a:spcBef>
                <a:spcPct val="0"/>
              </a:spcBef>
            </a:pPr>
            <a:r>
              <a:rPr lang="en-US" sz="3099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Right now, 1 in 2 people in Ireland will receive a cancer diagnosis in their lifetime. </a:t>
            </a:r>
          </a:p>
          <a:p>
            <a:pPr algn="ctr">
              <a:lnSpc>
                <a:spcPts val="4029"/>
              </a:lnSpc>
              <a:spcBef>
                <a:spcPct val="0"/>
              </a:spcBef>
            </a:pPr>
          </a:p>
          <a:p>
            <a:pPr algn="ctr">
              <a:lnSpc>
                <a:spcPts val="4029"/>
              </a:lnSpc>
              <a:spcBef>
                <a:spcPct val="0"/>
              </a:spcBef>
            </a:pPr>
            <a:r>
              <a:rPr lang="en-US" sz="30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By taking part in </a:t>
            </a:r>
            <a:r>
              <a:rPr lang="en-US" sz="3099">
                <a:solidFill>
                  <a:srgbClr val="D2D500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100km in 30 days </a:t>
            </a:r>
            <a:r>
              <a:rPr lang="en-US" sz="30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challenge</a:t>
            </a:r>
            <a:r>
              <a:rPr lang="en-US" sz="30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, you are helping the </a:t>
            </a:r>
            <a:r>
              <a:rPr lang="en-US" sz="3099">
                <a:solidFill>
                  <a:srgbClr val="D2D500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Marie Keating Foundation</a:t>
            </a:r>
            <a:r>
              <a:rPr lang="en-US" sz="3099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provide free, life-saving cancer information, support services and community outreach to thousands across the country.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4513023"/>
            <a:ext cx="16178254" cy="3479764"/>
            <a:chOff x="0" y="0"/>
            <a:chExt cx="21571006" cy="46396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1490163" y="2266601"/>
              <a:ext cx="2806873" cy="2373083"/>
            </a:xfrm>
            <a:custGeom>
              <a:avLst/>
              <a:gdLst/>
              <a:ahLst/>
              <a:cxnLst/>
              <a:rect r="r" b="b" t="t" l="l"/>
              <a:pathLst>
                <a:path h="2373083" w="2806873">
                  <a:moveTo>
                    <a:pt x="0" y="0"/>
                  </a:moveTo>
                  <a:lnTo>
                    <a:pt x="2806872" y="0"/>
                  </a:lnTo>
                  <a:lnTo>
                    <a:pt x="2806872" y="2373084"/>
                  </a:lnTo>
                  <a:lnTo>
                    <a:pt x="0" y="23730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4" id="4"/>
            <p:cNvSpPr txBox="true"/>
            <p:nvPr/>
          </p:nvSpPr>
          <p:spPr>
            <a:xfrm rot="0">
              <a:off x="0" y="-80755"/>
              <a:ext cx="6568035" cy="7909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66"/>
                </a:lnSpc>
              </a:pPr>
              <a:r>
                <a:rPr lang="en-US" sz="3435">
                  <a:solidFill>
                    <a:srgbClr val="FFFFFF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Get Moving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900125"/>
              <a:ext cx="6296680" cy="9050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7"/>
                </a:lnSpc>
              </a:pPr>
              <a:r>
                <a:rPr lang="en-US" sz="2020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Walk, jog, swim, cycle or wheel 100km during the 30 days of June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15283350" y="-104775"/>
              <a:ext cx="6287656" cy="7909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66"/>
                </a:lnSpc>
              </a:pPr>
              <a:r>
                <a:rPr lang="en-US" sz="3435">
                  <a:solidFill>
                    <a:srgbClr val="FFFFFF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Make an Impact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15283350" y="876105"/>
              <a:ext cx="6287656" cy="9050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7"/>
                </a:lnSpc>
              </a:pPr>
              <a:r>
                <a:rPr lang="en-US" sz="2020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Raise fund to support the Marie Keating Foundation’s cancer services</a:t>
              </a:r>
            </a:p>
          </p:txBody>
        </p:sp>
        <p:sp>
          <p:nvSpPr>
            <p:cNvPr name="TextBox 8" id="8"/>
            <p:cNvSpPr txBox="true"/>
            <p:nvPr/>
          </p:nvSpPr>
          <p:spPr>
            <a:xfrm rot="0">
              <a:off x="7097822" y="-104775"/>
              <a:ext cx="7279989" cy="7909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66"/>
                </a:lnSpc>
              </a:pPr>
              <a:r>
                <a:rPr lang="en-US" sz="3435">
                  <a:solidFill>
                    <a:srgbClr val="FFFFFF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Compete Together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7554215" y="876105"/>
              <a:ext cx="6367204" cy="90508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27"/>
                </a:lnSpc>
              </a:pPr>
              <a:r>
                <a:rPr lang="en-US" sz="2020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Join or create a team and take on</a:t>
              </a:r>
            </a:p>
            <a:p>
              <a:pPr algn="ctr" marL="0" indent="0" lvl="0">
                <a:lnSpc>
                  <a:spcPts val="2627"/>
                </a:lnSpc>
              </a:pPr>
              <a:r>
                <a:rPr lang="en-US" sz="2020">
                  <a:solidFill>
                    <a:srgbClr val="FFFFFF"/>
                  </a:solidFill>
                  <a:latin typeface="Helvetica Neue LT Std 1"/>
                  <a:ea typeface="Helvetica Neue LT Std 1"/>
                  <a:cs typeface="Helvetica Neue LT Std 1"/>
                  <a:sym typeface="Helvetica Neue LT Std 1"/>
                </a:rPr>
                <a:t>colleagues across your organisation</a:t>
              </a:r>
            </a:p>
          </p:txBody>
        </p:sp>
        <p:sp>
          <p:nvSpPr>
            <p:cNvPr name="Freeform 10" id="10"/>
            <p:cNvSpPr/>
            <p:nvPr/>
          </p:nvSpPr>
          <p:spPr>
            <a:xfrm flipH="false" flipV="false" rot="0">
              <a:off x="9081477" y="2266601"/>
              <a:ext cx="3312680" cy="2373083"/>
            </a:xfrm>
            <a:custGeom>
              <a:avLst/>
              <a:gdLst/>
              <a:ahLst/>
              <a:cxnLst/>
              <a:rect r="r" b="b" t="t" l="l"/>
              <a:pathLst>
                <a:path h="2373083" w="3312680">
                  <a:moveTo>
                    <a:pt x="0" y="0"/>
                  </a:moveTo>
                  <a:lnTo>
                    <a:pt x="3312679" y="0"/>
                  </a:lnTo>
                  <a:lnTo>
                    <a:pt x="3312679" y="2373084"/>
                  </a:lnTo>
                  <a:lnTo>
                    <a:pt x="0" y="23730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17087141" y="2266601"/>
              <a:ext cx="2680074" cy="2373083"/>
            </a:xfrm>
            <a:custGeom>
              <a:avLst/>
              <a:gdLst/>
              <a:ahLst/>
              <a:cxnLst/>
              <a:rect r="r" b="b" t="t" l="l"/>
              <a:pathLst>
                <a:path h="2373083" w="2680074">
                  <a:moveTo>
                    <a:pt x="0" y="0"/>
                  </a:moveTo>
                  <a:lnTo>
                    <a:pt x="2680074" y="0"/>
                  </a:lnTo>
                  <a:lnTo>
                    <a:pt x="2680074" y="2373084"/>
                  </a:lnTo>
                  <a:lnTo>
                    <a:pt x="0" y="23730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1800799" y="1202383"/>
            <a:ext cx="11159944" cy="112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How it works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AutoShape 14" id="14"/>
          <p:cNvSpPr/>
          <p:nvPr/>
        </p:nvSpPr>
        <p:spPr>
          <a:xfrm flipV="true">
            <a:off x="1800799" y="2569406"/>
            <a:ext cx="7317028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4839" y="481308"/>
            <a:ext cx="9523695" cy="7549693"/>
          </a:xfrm>
          <a:custGeom>
            <a:avLst/>
            <a:gdLst/>
            <a:ahLst/>
            <a:cxnLst/>
            <a:rect r="r" b="b" t="t" l="l"/>
            <a:pathLst>
              <a:path h="7549693" w="9523695">
                <a:moveTo>
                  <a:pt x="0" y="0"/>
                </a:moveTo>
                <a:lnTo>
                  <a:pt x="9523696" y="0"/>
                </a:lnTo>
                <a:lnTo>
                  <a:pt x="9523696" y="7549693"/>
                </a:lnTo>
                <a:lnTo>
                  <a:pt x="0" y="754969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828535" y="4369320"/>
            <a:ext cx="6748777" cy="5276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 strike="noStrike" u="none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Simple online registration: </a:t>
            </a:r>
            <a:r>
              <a:rPr lang="en-US" sz="2999" strike="noStrike" u="sng">
                <a:solidFill>
                  <a:srgbClr val="C6D6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  <a:hlinkClick r:id="rId5" tooltip="http://www.100k30days.ie"/>
              </a:rPr>
              <a:t>www.100k30days.ie</a:t>
            </a:r>
          </a:p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 strike="noStrike" u="none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€25 per participant</a:t>
            </a:r>
          </a:p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 strike="noStrike" u="none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Track progress via dashboard, integrated with Strava, Fitbit, and Garmin</a:t>
            </a:r>
          </a:p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 strike="noStrike" u="none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Receive  your exclusive campaign t-shirt</a:t>
            </a:r>
          </a:p>
          <a:p>
            <a:pPr algn="l" marL="647697" indent="-323848" lvl="1">
              <a:lnSpc>
                <a:spcPts val="4199"/>
              </a:lnSpc>
              <a:buFont typeface="Arial"/>
              <a:buChar char="•"/>
            </a:pPr>
            <a:r>
              <a:rPr lang="en-US" sz="2999" strike="noStrike" u="none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A chance to win fabulous prizes throughout the challenge!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907960" y="2336117"/>
            <a:ext cx="6299200" cy="1676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850"/>
              </a:lnSpc>
              <a:spcBef>
                <a:spcPct val="0"/>
              </a:spcBef>
            </a:pPr>
            <a:r>
              <a:rPr lang="en-US" sz="6500" strike="noStrike" u="none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Register your team</a:t>
            </a:r>
          </a:p>
        </p:txBody>
      </p:sp>
      <p:sp>
        <p:nvSpPr>
          <p:cNvPr name="AutoShape 6" id="6"/>
          <p:cNvSpPr/>
          <p:nvPr/>
        </p:nvSpPr>
        <p:spPr>
          <a:xfrm flipV="true">
            <a:off x="9907960" y="4017229"/>
            <a:ext cx="5659243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2061071" y="2483177"/>
            <a:ext cx="2246250" cy="4444591"/>
            <a:chOff x="0" y="0"/>
            <a:chExt cx="2620010" cy="5184140"/>
          </a:xfrm>
        </p:grpSpPr>
        <p:sp>
          <p:nvSpPr>
            <p:cNvPr name="Freeform 8" id="8">
              <a:hlinkClick r:id="rId6" tooltip="http://www.100k30days.ie"/>
            </p:cNvPr>
            <p:cNvSpPr/>
            <p:nvPr/>
          </p:nvSpPr>
          <p:spPr>
            <a:xfrm flipH="false" flipV="false" rot="0">
              <a:off x="53340" y="25400"/>
              <a:ext cx="2513330" cy="5132070"/>
            </a:xfrm>
            <a:custGeom>
              <a:avLst/>
              <a:gdLst/>
              <a:ahLst/>
              <a:cxnLst/>
              <a:rect r="r" b="b" t="t" l="l"/>
              <a:pathLst>
                <a:path h="5132070" w="251333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9" id="9">
              <a:hlinkClick r:id="rId7" tooltip="http://www.100k30days.ie"/>
            </p:cNvPr>
            <p:cNvSpPr/>
            <p:nvPr/>
          </p:nvSpPr>
          <p:spPr>
            <a:xfrm flipH="false" flipV="false" rot="0">
              <a:off x="185420" y="156210"/>
              <a:ext cx="2250453" cy="4876800"/>
            </a:xfrm>
            <a:custGeom>
              <a:avLst/>
              <a:gdLst/>
              <a:ahLst/>
              <a:cxnLst/>
              <a:rect r="r" b="b" t="t" l="l"/>
              <a:pathLst>
                <a:path h="4876800" w="2250453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8"/>
              <a:stretch>
                <a:fillRect l="-31971" t="-6049" r="-42432" b="-3792"/>
              </a:stretch>
            </a:blipFill>
          </p:spPr>
        </p:sp>
        <p:sp>
          <p:nvSpPr>
            <p:cNvPr name="Freeform 10" id="10">
              <a:hlinkClick r:id="rId9" tooltip="http://www.100k30days.ie"/>
            </p:cNvPr>
            <p:cNvSpPr/>
            <p:nvPr/>
          </p:nvSpPr>
          <p:spPr>
            <a:xfrm flipH="false" flipV="false" rot="0">
              <a:off x="1121410" y="198120"/>
              <a:ext cx="347980" cy="43180"/>
            </a:xfrm>
            <a:custGeom>
              <a:avLst/>
              <a:gdLst/>
              <a:ahLst/>
              <a:cxnLst/>
              <a:rect r="r" b="b" t="t" l="l"/>
              <a:pathLst>
                <a:path h="43180" w="3479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606060"/>
            </a:solidFill>
          </p:spPr>
        </p:sp>
        <p:sp>
          <p:nvSpPr>
            <p:cNvPr name="Freeform 11" id="11">
              <a:hlinkClick r:id="rId10" tooltip="http://www.100k30days.ie"/>
            </p:cNvPr>
            <p:cNvSpPr/>
            <p:nvPr/>
          </p:nvSpPr>
          <p:spPr>
            <a:xfrm flipH="false" flipV="false" rot="0">
              <a:off x="1579738" y="187960"/>
              <a:ext cx="63785" cy="63501"/>
            </a:xfrm>
            <a:custGeom>
              <a:avLst/>
              <a:gdLst/>
              <a:ahLst/>
              <a:cxnLst/>
              <a:rect r="r" b="b" t="t" l="l"/>
              <a:pathLst>
                <a:path h="63501" w="63785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606060"/>
            </a:solidFill>
          </p:spPr>
        </p:sp>
        <p:sp>
          <p:nvSpPr>
            <p:cNvPr name="Freeform 12" id="12">
              <a:hlinkClick r:id="rId11" tooltip="http://www.100k30days.ie"/>
            </p:cNvPr>
            <p:cNvSpPr/>
            <p:nvPr/>
          </p:nvSpPr>
          <p:spPr>
            <a:xfrm flipH="false" flipV="false" rot="0">
              <a:off x="0" y="685800"/>
              <a:ext cx="27940" cy="213360"/>
            </a:xfrm>
            <a:custGeom>
              <a:avLst/>
              <a:gdLst/>
              <a:ahLst/>
              <a:cxnLst/>
              <a:rect r="r" b="b" t="t" l="l"/>
              <a:pathLst>
                <a:path h="213360" w="2794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</p:sp>
        <p:sp>
          <p:nvSpPr>
            <p:cNvPr name="Freeform 13" id="13">
              <a:hlinkClick r:id="rId12" tooltip="http://www.100k30days.ie"/>
            </p:cNvPr>
            <p:cNvSpPr/>
            <p:nvPr/>
          </p:nvSpPr>
          <p:spPr>
            <a:xfrm flipH="false" flipV="false" rot="0">
              <a:off x="0" y="1057910"/>
              <a:ext cx="27940" cy="384810"/>
            </a:xfrm>
            <a:custGeom>
              <a:avLst/>
              <a:gdLst/>
              <a:ahLst/>
              <a:cxnLst/>
              <a:rect r="r" b="b" t="t" l="l"/>
              <a:pathLst>
                <a:path h="384810" w="2794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B8B8B8"/>
            </a:solidFill>
          </p:spPr>
        </p:sp>
        <p:sp>
          <p:nvSpPr>
            <p:cNvPr name="Freeform 14" id="14">
              <a:hlinkClick r:id="rId13" tooltip="http://www.100k30days.ie"/>
            </p:cNvPr>
            <p:cNvSpPr/>
            <p:nvPr/>
          </p:nvSpPr>
          <p:spPr>
            <a:xfrm flipH="false" flipV="false" rot="0">
              <a:off x="0" y="1526540"/>
              <a:ext cx="27940" cy="386080"/>
            </a:xfrm>
            <a:custGeom>
              <a:avLst/>
              <a:gdLst/>
              <a:ahLst/>
              <a:cxnLst/>
              <a:rect r="r" b="b" t="t" l="l"/>
              <a:pathLst>
                <a:path h="386080" w="2794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B8B8B8"/>
            </a:solidFill>
          </p:spPr>
        </p:sp>
        <p:sp>
          <p:nvSpPr>
            <p:cNvPr name="Freeform 15" id="15">
              <a:hlinkClick r:id="rId14" tooltip="http://www.100k30days.ie"/>
            </p:cNvPr>
            <p:cNvSpPr/>
            <p:nvPr/>
          </p:nvSpPr>
          <p:spPr>
            <a:xfrm flipH="false" flipV="false" rot="0">
              <a:off x="2592070" y="1184910"/>
              <a:ext cx="27940" cy="618490"/>
            </a:xfrm>
            <a:custGeom>
              <a:avLst/>
              <a:gdLst/>
              <a:ahLst/>
              <a:cxnLst/>
              <a:rect r="r" b="b" t="t" l="l"/>
              <a:pathLst>
                <a:path h="618490" w="2794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B8B8B8"/>
            </a:solidFill>
          </p:spPr>
        </p:sp>
        <p:sp>
          <p:nvSpPr>
            <p:cNvPr name="Freeform 16" id="16">
              <a:hlinkClick r:id="rId15" tooltip="http://www.100k30days.ie"/>
            </p:cNvPr>
            <p:cNvSpPr/>
            <p:nvPr/>
          </p:nvSpPr>
          <p:spPr>
            <a:xfrm flipH="false" flipV="false" rot="0">
              <a:off x="27940" y="0"/>
              <a:ext cx="2564130" cy="5182870"/>
            </a:xfrm>
            <a:custGeom>
              <a:avLst/>
              <a:gdLst/>
              <a:ahLst/>
              <a:cxnLst/>
              <a:rect r="r" b="b" t="t" l="l"/>
              <a:pathLst>
                <a:path h="5182870" w="256413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E9E9E9"/>
            </a:solid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4036683" y="2159304"/>
            <a:ext cx="3893004" cy="4363292"/>
            <a:chOff x="0" y="0"/>
            <a:chExt cx="2729823" cy="3059595"/>
          </a:xfrm>
        </p:grpSpPr>
        <p:sp>
          <p:nvSpPr>
            <p:cNvPr name="Freeform 18" id="18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729836" cy="3059557"/>
            </a:xfrm>
            <a:custGeom>
              <a:avLst/>
              <a:gdLst/>
              <a:ahLst/>
              <a:cxnLst/>
              <a:rect r="r" b="b" t="t" l="l"/>
              <a:pathLst>
                <a:path h="3059557" w="2729836">
                  <a:moveTo>
                    <a:pt x="0" y="0"/>
                  </a:moveTo>
                  <a:lnTo>
                    <a:pt x="2729836" y="0"/>
                  </a:lnTo>
                  <a:lnTo>
                    <a:pt x="2729836" y="3059557"/>
                  </a:lnTo>
                  <a:lnTo>
                    <a:pt x="0" y="30595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-2642" t="0" r="-2642" b="0"/>
              </a:stretch>
            </a:blip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5450355" y="3409697"/>
            <a:ext cx="3917927" cy="5072704"/>
            <a:chOff x="0" y="0"/>
            <a:chExt cx="2109445" cy="2731186"/>
          </a:xfrm>
        </p:grpSpPr>
        <p:sp>
          <p:nvSpPr>
            <p:cNvPr name="Freeform 20" id="20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false" flipV="false" rot="0">
              <a:off x="0" y="0"/>
              <a:ext cx="2109470" cy="2731135"/>
            </a:xfrm>
            <a:custGeom>
              <a:avLst/>
              <a:gdLst/>
              <a:ahLst/>
              <a:cxnLst/>
              <a:rect r="r" b="b" t="t" l="l"/>
              <a:pathLst>
                <a:path h="2731135" w="2109470">
                  <a:moveTo>
                    <a:pt x="0" y="0"/>
                  </a:moveTo>
                  <a:lnTo>
                    <a:pt x="2109470" y="0"/>
                  </a:lnTo>
                  <a:lnTo>
                    <a:pt x="2109470" y="2731135"/>
                  </a:lnTo>
                  <a:lnTo>
                    <a:pt x="0" y="27311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/>
              <a:stretch>
                <a:fillRect l="-10811" t="0" r="-10811" b="0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800799" y="1202383"/>
            <a:ext cx="11159944" cy="112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Assets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800799" y="3011830"/>
            <a:ext cx="3575789" cy="6356958"/>
          </a:xfrm>
          <a:custGeom>
            <a:avLst/>
            <a:gdLst/>
            <a:ahLst/>
            <a:cxnLst/>
            <a:rect r="r" b="b" t="t" l="l"/>
            <a:pathLst>
              <a:path h="6356958" w="3575789">
                <a:moveTo>
                  <a:pt x="0" y="0"/>
                </a:moveTo>
                <a:lnTo>
                  <a:pt x="3575789" y="0"/>
                </a:lnTo>
                <a:lnTo>
                  <a:pt x="3575789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  <a:ln w="9525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159765">
            <a:off x="12466055" y="2975419"/>
            <a:ext cx="3421289" cy="4839164"/>
          </a:xfrm>
          <a:custGeom>
            <a:avLst/>
            <a:gdLst/>
            <a:ahLst/>
            <a:cxnLst/>
            <a:rect r="r" b="b" t="t" l="l"/>
            <a:pathLst>
              <a:path h="4839164" w="3421289">
                <a:moveTo>
                  <a:pt x="0" y="0"/>
                </a:moveTo>
                <a:lnTo>
                  <a:pt x="3421289" y="0"/>
                </a:lnTo>
                <a:lnTo>
                  <a:pt x="3421289" y="4839165"/>
                </a:lnTo>
                <a:lnTo>
                  <a:pt x="0" y="48391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  <a:ln w="9525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693165">
            <a:off x="14084443" y="4257082"/>
            <a:ext cx="3288817" cy="4651793"/>
          </a:xfrm>
          <a:custGeom>
            <a:avLst/>
            <a:gdLst/>
            <a:ahLst/>
            <a:cxnLst/>
            <a:rect r="r" b="b" t="t" l="l"/>
            <a:pathLst>
              <a:path h="4651793" w="3288817">
                <a:moveTo>
                  <a:pt x="0" y="0"/>
                </a:moveTo>
                <a:lnTo>
                  <a:pt x="3288817" y="0"/>
                </a:lnTo>
                <a:lnTo>
                  <a:pt x="3288817" y="4651792"/>
                </a:lnTo>
                <a:lnTo>
                  <a:pt x="0" y="46517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  <a:ln w="9525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-427386">
            <a:off x="6824451" y="3523687"/>
            <a:ext cx="2838234" cy="5045749"/>
          </a:xfrm>
          <a:custGeom>
            <a:avLst/>
            <a:gdLst/>
            <a:ahLst/>
            <a:cxnLst/>
            <a:rect r="r" b="b" t="t" l="l"/>
            <a:pathLst>
              <a:path h="5045749" w="2838234">
                <a:moveTo>
                  <a:pt x="0" y="0"/>
                </a:moveTo>
                <a:lnTo>
                  <a:pt x="2838233" y="0"/>
                </a:lnTo>
                <a:lnTo>
                  <a:pt x="2838233" y="5045749"/>
                </a:lnTo>
                <a:lnTo>
                  <a:pt x="0" y="504574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  <a:ln w="9525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409014" y="4846267"/>
            <a:ext cx="2978535" cy="3723168"/>
          </a:xfrm>
          <a:custGeom>
            <a:avLst/>
            <a:gdLst/>
            <a:ahLst/>
            <a:cxnLst/>
            <a:rect r="r" b="b" t="t" l="l"/>
            <a:pathLst>
              <a:path h="3723168" w="2978535">
                <a:moveTo>
                  <a:pt x="0" y="0"/>
                </a:moveTo>
                <a:lnTo>
                  <a:pt x="2978535" y="0"/>
                </a:lnTo>
                <a:lnTo>
                  <a:pt x="2978535" y="3723169"/>
                </a:lnTo>
                <a:lnTo>
                  <a:pt x="0" y="37231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  <a:ln w="9525" cap="sq">
            <a:solidFill>
              <a:srgbClr val="000000"/>
            </a:solidFill>
            <a:prstDash val="solid"/>
            <a:miter/>
          </a:ln>
        </p:spPr>
      </p:sp>
      <p:sp>
        <p:nvSpPr>
          <p:cNvPr name="TextBox 9" id="9"/>
          <p:cNvSpPr txBox="true"/>
          <p:nvPr/>
        </p:nvSpPr>
        <p:spPr>
          <a:xfrm rot="0">
            <a:off x="2024682" y="9395369"/>
            <a:ext cx="2963267" cy="420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>
                <a:solidFill>
                  <a:srgbClr val="0000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Digital Screen Posters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493213" y="8837930"/>
            <a:ext cx="1717080" cy="420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>
                <a:solidFill>
                  <a:srgbClr val="0000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Print posters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915494" y="8640212"/>
            <a:ext cx="2605683" cy="420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99">
                <a:solidFill>
                  <a:srgbClr val="0000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Social media posts </a:t>
            </a:r>
          </a:p>
        </p:txBody>
      </p:sp>
      <p:sp>
        <p:nvSpPr>
          <p:cNvPr name="AutoShape 12" id="12"/>
          <p:cNvSpPr/>
          <p:nvPr/>
        </p:nvSpPr>
        <p:spPr>
          <a:xfrm flipV="true">
            <a:off x="1800799" y="2350146"/>
            <a:ext cx="5579972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7791686" y="9866098"/>
            <a:ext cx="10338114" cy="344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Download </a:t>
            </a:r>
            <a:r>
              <a:rPr lang="en-US" sz="18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assets here → </a:t>
            </a:r>
            <a:r>
              <a:rPr lang="en-US" sz="1800" u="sng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  <a:hlinkClick r:id="rId8" tooltip="https://fundraise.mariekeating.ie/event/100kmin30days/resources"/>
              </a:rPr>
              <a:t>https://fundraise.mariekeating.ie/event/100kmin30days/resources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47613" y="2158373"/>
            <a:ext cx="4920876" cy="6973820"/>
          </a:xfrm>
          <a:custGeom>
            <a:avLst/>
            <a:gdLst/>
            <a:ahLst/>
            <a:cxnLst/>
            <a:rect r="r" b="b" t="t" l="l"/>
            <a:pathLst>
              <a:path h="6973820" w="4920876">
                <a:moveTo>
                  <a:pt x="0" y="0"/>
                </a:moveTo>
                <a:lnTo>
                  <a:pt x="4920876" y="0"/>
                </a:lnTo>
                <a:lnTo>
                  <a:pt x="4920876" y="6973820"/>
                </a:lnTo>
                <a:lnTo>
                  <a:pt x="0" y="69738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760396" y="3145742"/>
            <a:ext cx="7494165" cy="5251522"/>
          </a:xfrm>
          <a:custGeom>
            <a:avLst/>
            <a:gdLst/>
            <a:ahLst/>
            <a:cxnLst/>
            <a:rect r="r" b="b" t="t" l="l"/>
            <a:pathLst>
              <a:path h="5251522" w="7494165">
                <a:moveTo>
                  <a:pt x="0" y="0"/>
                </a:moveTo>
                <a:lnTo>
                  <a:pt x="7494165" y="0"/>
                </a:lnTo>
                <a:lnTo>
                  <a:pt x="7494165" y="5251522"/>
                </a:lnTo>
                <a:lnTo>
                  <a:pt x="0" y="525152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790952" y="3478282"/>
            <a:ext cx="4209581" cy="4334002"/>
          </a:xfrm>
          <a:custGeom>
            <a:avLst/>
            <a:gdLst/>
            <a:ahLst/>
            <a:cxnLst/>
            <a:rect r="r" b="b" t="t" l="l"/>
            <a:pathLst>
              <a:path h="4334002" w="4209581">
                <a:moveTo>
                  <a:pt x="0" y="0"/>
                </a:moveTo>
                <a:lnTo>
                  <a:pt x="4209581" y="0"/>
                </a:lnTo>
                <a:lnTo>
                  <a:pt x="4209581" y="4334002"/>
                </a:lnTo>
                <a:lnTo>
                  <a:pt x="0" y="433400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TextBox 5" id="5"/>
          <p:cNvSpPr txBox="true"/>
          <p:nvPr/>
        </p:nvSpPr>
        <p:spPr>
          <a:xfrm rot="0">
            <a:off x="447613" y="9293225"/>
            <a:ext cx="4687527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100km fundraiser poster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760396" y="8570217"/>
            <a:ext cx="7828203" cy="561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100km tracker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646469" y="7842925"/>
            <a:ext cx="4498549" cy="5124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0000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Social media templates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92799" y="368721"/>
            <a:ext cx="11159944" cy="1123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Assets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AutoShape 10" id="10"/>
          <p:cNvSpPr/>
          <p:nvPr/>
        </p:nvSpPr>
        <p:spPr>
          <a:xfrm flipV="true">
            <a:off x="1292799" y="1555256"/>
            <a:ext cx="5579972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1" id="11"/>
          <p:cNvSpPr txBox="true"/>
          <p:nvPr/>
        </p:nvSpPr>
        <p:spPr>
          <a:xfrm rot="0">
            <a:off x="7791686" y="9866098"/>
            <a:ext cx="10338114" cy="344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Download </a:t>
            </a:r>
            <a:r>
              <a:rPr lang="en-US" sz="18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assets here → </a:t>
            </a:r>
            <a:r>
              <a:rPr lang="en-US" sz="1800" u="sng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  <a:hlinkClick r:id="rId6" tooltip="https://fundraise.mariekeating.ie/event/100kmin30days/resources"/>
              </a:rPr>
              <a:t>https://fundraise.mariekeating.ie/event/100kmin30days/resources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3909839" y="1531444"/>
            <a:ext cx="10468321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3" id="3">
            <a:hlinkClick action="ppaction://media"/>
          </p:cNvPr>
          <p:cNvPicPr>
            <a:picLocks noChangeAspect="true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3909839" y="1831249"/>
            <a:ext cx="4177716" cy="7427051"/>
          </a:xfrm>
          <a:prstGeom prst="rect">
            <a:avLst/>
          </a:prstGeom>
        </p:spPr>
      </p:pic>
      <p:pic>
        <p:nvPicPr>
          <p:cNvPr name="Picture 4" id="4">
            <a:hlinkClick action="ppaction://media"/>
          </p:cNvPr>
          <p:cNvPicPr>
            <a:picLocks noChangeAspect="true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"/>
          <a:srcRect l="0" t="0" r="0" b="0"/>
          <a:stretch>
            <a:fillRect/>
          </a:stretch>
        </p:blipFill>
        <p:spPr>
          <a:xfrm flipH="false" flipV="false" rot="0">
            <a:off x="10200445" y="1831249"/>
            <a:ext cx="4177716" cy="7427051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2817810" y="78767"/>
            <a:ext cx="12652380" cy="1244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Staff video guides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9677400"/>
            <a:ext cx="18288000" cy="387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Find video guides here → </a:t>
            </a:r>
            <a:r>
              <a:rPr lang="en-US" sz="2000" u="sng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  <a:hlinkClick r:id="rId8" tooltip="https://fundraise.mariekeating.ie/event/100kmin30days/faq"/>
              </a:rPr>
              <a:t>https://fundraise.mariekeating.ie/event/100kmin30days/faq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93984" y="2642955"/>
            <a:ext cx="8348120" cy="5895860"/>
          </a:xfrm>
          <a:custGeom>
            <a:avLst/>
            <a:gdLst/>
            <a:ahLst/>
            <a:cxnLst/>
            <a:rect r="r" b="b" t="t" l="l"/>
            <a:pathLst>
              <a:path h="5895860" w="8348120">
                <a:moveTo>
                  <a:pt x="0" y="0"/>
                </a:moveTo>
                <a:lnTo>
                  <a:pt x="8348119" y="0"/>
                </a:lnTo>
                <a:lnTo>
                  <a:pt x="8348119" y="5895860"/>
                </a:lnTo>
                <a:lnTo>
                  <a:pt x="0" y="58958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319280" y="2649476"/>
            <a:ext cx="8383401" cy="5889339"/>
          </a:xfrm>
          <a:custGeom>
            <a:avLst/>
            <a:gdLst/>
            <a:ahLst/>
            <a:cxnLst/>
            <a:rect r="r" b="b" t="t" l="l"/>
            <a:pathLst>
              <a:path h="5889339" w="8383401">
                <a:moveTo>
                  <a:pt x="0" y="0"/>
                </a:moveTo>
                <a:lnTo>
                  <a:pt x="8383401" y="0"/>
                </a:lnTo>
                <a:lnTo>
                  <a:pt x="8383401" y="5889339"/>
                </a:lnTo>
                <a:lnTo>
                  <a:pt x="0" y="58893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196488" y="9144000"/>
            <a:ext cx="11895023" cy="561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100km in 30 Days brochure</a:t>
            </a:r>
          </a:p>
        </p:txBody>
      </p:sp>
      <p:sp>
        <p:nvSpPr>
          <p:cNvPr name="AutoShape 5" id="5"/>
          <p:cNvSpPr/>
          <p:nvPr/>
        </p:nvSpPr>
        <p:spPr>
          <a:xfrm>
            <a:off x="596257" y="1531444"/>
            <a:ext cx="8547743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6" id="6"/>
          <p:cNvSpPr txBox="true"/>
          <p:nvPr/>
        </p:nvSpPr>
        <p:spPr>
          <a:xfrm rot="0">
            <a:off x="596257" y="277813"/>
            <a:ext cx="12652380" cy="1244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Included with t-shirt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9B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431340" y="2027732"/>
            <a:ext cx="4106482" cy="7935231"/>
          </a:xfrm>
          <a:custGeom>
            <a:avLst/>
            <a:gdLst/>
            <a:ahLst/>
            <a:cxnLst/>
            <a:rect r="r" b="b" t="t" l="l"/>
            <a:pathLst>
              <a:path h="7935231" w="4106482">
                <a:moveTo>
                  <a:pt x="0" y="0"/>
                </a:moveTo>
                <a:lnTo>
                  <a:pt x="4106482" y="0"/>
                </a:lnTo>
                <a:lnTo>
                  <a:pt x="4106482" y="7935231"/>
                </a:lnTo>
                <a:lnTo>
                  <a:pt x="0" y="79352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04554" y="2027732"/>
            <a:ext cx="4603720" cy="7935231"/>
          </a:xfrm>
          <a:custGeom>
            <a:avLst/>
            <a:gdLst/>
            <a:ahLst/>
            <a:cxnLst/>
            <a:rect r="r" b="b" t="t" l="l"/>
            <a:pathLst>
              <a:path h="7935231" w="4603720">
                <a:moveTo>
                  <a:pt x="0" y="0"/>
                </a:moveTo>
                <a:lnTo>
                  <a:pt x="4603720" y="0"/>
                </a:lnTo>
                <a:lnTo>
                  <a:pt x="4603720" y="7935231"/>
                </a:lnTo>
                <a:lnTo>
                  <a:pt x="0" y="7935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1785" r="0" b="-13995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879588" y="3449986"/>
            <a:ext cx="6806689" cy="49859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58"/>
              </a:lnSpc>
            </a:pPr>
            <a:r>
              <a:rPr lang="en-US" sz="2827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Our social media strategy features a range of video and stills, heavily ambassador and video focused as the human element will impact and engage more with the public. The algorithm likes people and videos too. </a:t>
            </a:r>
          </a:p>
          <a:p>
            <a:pPr algn="l">
              <a:lnSpc>
                <a:spcPts val="3958"/>
              </a:lnSpc>
            </a:pPr>
          </a:p>
          <a:p>
            <a:pPr algn="l">
              <a:lnSpc>
                <a:spcPts val="3958"/>
              </a:lnSpc>
            </a:pPr>
          </a:p>
          <a:p>
            <a:pPr algn="l">
              <a:lnSpc>
                <a:spcPts val="3958"/>
              </a:lnSpc>
            </a:pPr>
            <a:r>
              <a:rPr lang="en-US" sz="2827">
                <a:solidFill>
                  <a:srgbClr val="A9DF0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We achieved an incredible reach of almost 22k from our Keating video 4 days ago. </a:t>
            </a:r>
          </a:p>
          <a:p>
            <a:pPr algn="l">
              <a:lnSpc>
                <a:spcPts val="3958"/>
              </a:lnSpc>
            </a:pPr>
            <a:r>
              <a:rPr lang="en-US" sz="2827">
                <a:solidFill>
                  <a:srgbClr val="A9DF0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The strongest post so far on engagement. 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468897" y="180160"/>
            <a:ext cx="13412926" cy="1244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Social media strategy</a:t>
            </a:r>
          </a:p>
        </p:txBody>
      </p:sp>
      <p:sp>
        <p:nvSpPr>
          <p:cNvPr name="AutoShape 7" id="7"/>
          <p:cNvSpPr/>
          <p:nvPr/>
        </p:nvSpPr>
        <p:spPr>
          <a:xfrm>
            <a:off x="3179444" y="1602881"/>
            <a:ext cx="10279211" cy="11906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041178" y="6227309"/>
            <a:ext cx="3066414" cy="3453492"/>
          </a:xfrm>
          <a:custGeom>
            <a:avLst/>
            <a:gdLst/>
            <a:ahLst/>
            <a:cxnLst/>
            <a:rect r="r" b="b" t="t" l="l"/>
            <a:pathLst>
              <a:path h="3453492" w="3066414">
                <a:moveTo>
                  <a:pt x="0" y="0"/>
                </a:moveTo>
                <a:lnTo>
                  <a:pt x="3066413" y="0"/>
                </a:lnTo>
                <a:lnTo>
                  <a:pt x="3066413" y="3453493"/>
                </a:lnTo>
                <a:lnTo>
                  <a:pt x="0" y="34534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392025" y="2616170"/>
            <a:ext cx="4364718" cy="2909812"/>
          </a:xfrm>
          <a:custGeom>
            <a:avLst/>
            <a:gdLst/>
            <a:ahLst/>
            <a:cxnLst/>
            <a:rect r="r" b="b" t="t" l="l"/>
            <a:pathLst>
              <a:path h="2909812" w="4364718">
                <a:moveTo>
                  <a:pt x="0" y="0"/>
                </a:moveTo>
                <a:lnTo>
                  <a:pt x="4364718" y="0"/>
                </a:lnTo>
                <a:lnTo>
                  <a:pt x="4364718" y="2909812"/>
                </a:lnTo>
                <a:lnTo>
                  <a:pt x="0" y="29098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97470" y="604837"/>
            <a:ext cx="8066435" cy="1244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  <a:spcBef>
                <a:spcPct val="0"/>
              </a:spcBef>
            </a:pPr>
            <a:r>
              <a:rPr lang="en-US" b="true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Media campaign</a:t>
            </a:r>
          </a:p>
        </p:txBody>
      </p:sp>
      <p:sp>
        <p:nvSpPr>
          <p:cNvPr name="AutoShape 5" id="5"/>
          <p:cNvSpPr/>
          <p:nvPr/>
        </p:nvSpPr>
        <p:spPr>
          <a:xfrm flipV="true">
            <a:off x="946877" y="1849437"/>
            <a:ext cx="7317028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14369894" y="3145742"/>
            <a:ext cx="3581712" cy="6288629"/>
          </a:xfrm>
          <a:custGeom>
            <a:avLst/>
            <a:gdLst/>
            <a:ahLst/>
            <a:cxnLst/>
            <a:rect r="r" b="b" t="t" l="l"/>
            <a:pathLst>
              <a:path h="6288629" w="3581712">
                <a:moveTo>
                  <a:pt x="0" y="0"/>
                </a:moveTo>
                <a:lnTo>
                  <a:pt x="3581712" y="0"/>
                </a:lnTo>
                <a:lnTo>
                  <a:pt x="3581712" y="6288628"/>
                </a:lnTo>
                <a:lnTo>
                  <a:pt x="0" y="628862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55380" y="2559020"/>
            <a:ext cx="8160544" cy="70364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 b="true">
                <a:solidFill>
                  <a:srgbClr val="FFFFFF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Radio Campaign — 2 weeks w.c. 18</a:t>
            </a:r>
            <a:r>
              <a:rPr lang="en-US" sz="3100" b="true">
                <a:solidFill>
                  <a:srgbClr val="FFFFFF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th</a:t>
            </a:r>
            <a:r>
              <a:rPr lang="en-US" sz="3100" b="true">
                <a:solidFill>
                  <a:srgbClr val="FFFFFF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 May </a:t>
            </a: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 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98 FM 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Spin 103.8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Spin SW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Red FM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iRadio — NW &amp; N8</a:t>
            </a:r>
          </a:p>
          <a:p>
            <a:pPr algn="l">
              <a:lnSpc>
                <a:spcPts val="4340"/>
              </a:lnSpc>
            </a:pPr>
          </a:p>
          <a:p>
            <a:pPr algn="l">
              <a:lnSpc>
                <a:spcPts val="4340"/>
              </a:lnSpc>
            </a:pPr>
            <a:r>
              <a:rPr lang="en-US" sz="3100" b="true">
                <a:solidFill>
                  <a:srgbClr val="FFFFFF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Virgin Media — Six O’Clock Show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Maia Dunphy 22</a:t>
            </a: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nd</a:t>
            </a: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 May</a:t>
            </a:r>
          </a:p>
          <a:p>
            <a:pPr algn="l">
              <a:lnSpc>
                <a:spcPts val="4340"/>
              </a:lnSpc>
            </a:pPr>
          </a:p>
          <a:p>
            <a:pPr algn="l">
              <a:lnSpc>
                <a:spcPts val="4340"/>
              </a:lnSpc>
            </a:pPr>
            <a:r>
              <a:rPr lang="en-US" sz="3100" b="true">
                <a:solidFill>
                  <a:srgbClr val="FFFFFF"/>
                </a:solidFill>
                <a:latin typeface="Open Sans 2 Bold"/>
                <a:ea typeface="Open Sans 2 Bold"/>
                <a:cs typeface="Open Sans 2 Bold"/>
                <a:sym typeface="Open Sans 2 Bold"/>
              </a:rPr>
              <a:t>Digital Campaign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MKF ambassadors </a:t>
            </a:r>
          </a:p>
          <a:p>
            <a:pPr algn="l" marL="669294" indent="-334647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FFFFFF"/>
                </a:solidFill>
                <a:latin typeface="Open Sans 2"/>
                <a:ea typeface="Open Sans 2"/>
                <a:cs typeface="Open Sans 2"/>
                <a:sym typeface="Open Sans 2"/>
              </a:rPr>
              <a:t>Celebrity ambassadors 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5847963" y="321010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9B9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3196" y="321010"/>
            <a:ext cx="5460168" cy="9404528"/>
          </a:xfrm>
          <a:custGeom>
            <a:avLst/>
            <a:gdLst/>
            <a:ahLst/>
            <a:cxnLst/>
            <a:rect r="r" b="b" t="t" l="l"/>
            <a:pathLst>
              <a:path h="9404528" w="5460168">
                <a:moveTo>
                  <a:pt x="0" y="0"/>
                </a:moveTo>
                <a:lnTo>
                  <a:pt x="5460167" y="0"/>
                </a:lnTo>
                <a:lnTo>
                  <a:pt x="5460167" y="9404527"/>
                </a:lnTo>
                <a:lnTo>
                  <a:pt x="0" y="94045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799963" y="2297775"/>
            <a:ext cx="3733149" cy="1866575"/>
          </a:xfrm>
          <a:custGeom>
            <a:avLst/>
            <a:gdLst/>
            <a:ahLst/>
            <a:cxnLst/>
            <a:rect r="r" b="b" t="t" l="l"/>
            <a:pathLst>
              <a:path h="1866575" w="3733149">
                <a:moveTo>
                  <a:pt x="0" y="0"/>
                </a:moveTo>
                <a:lnTo>
                  <a:pt x="3733149" y="0"/>
                </a:lnTo>
                <a:lnTo>
                  <a:pt x="3733149" y="1866575"/>
                </a:lnTo>
                <a:lnTo>
                  <a:pt x="0" y="18665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1072473" y="4221500"/>
            <a:ext cx="6915159" cy="3513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96"/>
              </a:lnSpc>
            </a:pPr>
            <a:r>
              <a:rPr lang="en-US" sz="2854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Advertising was launched on the 13th!</a:t>
            </a:r>
          </a:p>
          <a:p>
            <a:pPr algn="ctr">
              <a:lnSpc>
                <a:spcPts val="3343"/>
              </a:lnSpc>
            </a:pPr>
          </a:p>
          <a:p>
            <a:pPr algn="ctr">
              <a:lnSpc>
                <a:spcPts val="3483"/>
              </a:lnSpc>
            </a:pPr>
            <a:r>
              <a:rPr lang="en-US" sz="2488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3 ads will be placed on both the</a:t>
            </a:r>
          </a:p>
          <a:p>
            <a:pPr algn="ctr">
              <a:lnSpc>
                <a:spcPts val="3203"/>
              </a:lnSpc>
            </a:pPr>
            <a:r>
              <a:rPr lang="en-US" sz="2288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Marie Keating Foundation channel and the 100km in 30 Days channel for maximum reach. </a:t>
            </a:r>
          </a:p>
          <a:p>
            <a:pPr algn="ctr">
              <a:lnSpc>
                <a:spcPts val="3483"/>
              </a:lnSpc>
            </a:pPr>
          </a:p>
          <a:p>
            <a:pPr algn="ctr">
              <a:lnSpc>
                <a:spcPts val="3483"/>
              </a:lnSpc>
            </a:pPr>
            <a:r>
              <a:rPr lang="en-US" sz="2488">
                <a:solidFill>
                  <a:srgbClr val="FFFFFF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We will adapt and adjust ad spend and creative based on interactions and learnings. 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5866625" y="160387"/>
            <a:ext cx="6066564" cy="9966227"/>
            <a:chOff x="0" y="0"/>
            <a:chExt cx="8088752" cy="1328830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4972184"/>
              <a:ext cx="6960622" cy="7756400"/>
            </a:xfrm>
            <a:custGeom>
              <a:avLst/>
              <a:gdLst/>
              <a:ahLst/>
              <a:cxnLst/>
              <a:rect r="r" b="b" t="t" l="l"/>
              <a:pathLst>
                <a:path h="7756400" w="6960622">
                  <a:moveTo>
                    <a:pt x="0" y="0"/>
                  </a:moveTo>
                  <a:lnTo>
                    <a:pt x="6960622" y="0"/>
                  </a:lnTo>
                  <a:lnTo>
                    <a:pt x="6960622" y="7756401"/>
                  </a:lnTo>
                  <a:lnTo>
                    <a:pt x="0" y="7756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7347" r="0" b="-17347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189215"/>
              <a:ext cx="6960622" cy="4637514"/>
            </a:xfrm>
            <a:custGeom>
              <a:avLst/>
              <a:gdLst/>
              <a:ahLst/>
              <a:cxnLst/>
              <a:rect r="r" b="b" t="t" l="l"/>
              <a:pathLst>
                <a:path h="4637514" w="6960622">
                  <a:moveTo>
                    <a:pt x="0" y="0"/>
                  </a:moveTo>
                  <a:lnTo>
                    <a:pt x="6960622" y="0"/>
                  </a:lnTo>
                  <a:lnTo>
                    <a:pt x="6960622" y="4637514"/>
                  </a:lnTo>
                  <a:lnTo>
                    <a:pt x="0" y="46375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4837029" y="0"/>
              <a:ext cx="3251723" cy="3251723"/>
            </a:xfrm>
            <a:custGeom>
              <a:avLst/>
              <a:gdLst/>
              <a:ahLst/>
              <a:cxnLst/>
              <a:rect r="r" b="b" t="t" l="l"/>
              <a:pathLst>
                <a:path h="3251723" w="3251723">
                  <a:moveTo>
                    <a:pt x="0" y="0"/>
                  </a:moveTo>
                  <a:lnTo>
                    <a:pt x="3251723" y="0"/>
                  </a:lnTo>
                  <a:lnTo>
                    <a:pt x="3251723" y="3251723"/>
                  </a:lnTo>
                  <a:lnTo>
                    <a:pt x="0" y="325172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4628620" y="10181601"/>
              <a:ext cx="3106702" cy="3106702"/>
            </a:xfrm>
            <a:custGeom>
              <a:avLst/>
              <a:gdLst/>
              <a:ahLst/>
              <a:cxnLst/>
              <a:rect r="r" b="b" t="t" l="l"/>
              <a:pathLst>
                <a:path h="3106702" w="3106702">
                  <a:moveTo>
                    <a:pt x="0" y="0"/>
                  </a:moveTo>
                  <a:lnTo>
                    <a:pt x="3106702" y="0"/>
                  </a:lnTo>
                  <a:lnTo>
                    <a:pt x="3106702" y="3106702"/>
                  </a:lnTo>
                  <a:lnTo>
                    <a:pt x="0" y="31067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5007162" y="10830994"/>
              <a:ext cx="2349618" cy="18975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>
                  <a:solidFill>
                    <a:srgbClr val="059B99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Still of Joi - ambassador </a:t>
              </a:r>
            </a:p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>
                  <a:solidFill>
                    <a:srgbClr val="059B99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&amp;</a:t>
              </a:r>
            </a:p>
            <a:p>
              <a:pPr algn="ctr">
                <a:lnSpc>
                  <a:spcPts val="2800"/>
                </a:lnSpc>
                <a:spcBef>
                  <a:spcPct val="0"/>
                </a:spcBef>
              </a:pPr>
              <a:r>
                <a:rPr lang="en-US" sz="2000">
                  <a:solidFill>
                    <a:srgbClr val="059B99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service-user. 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5023526" y="934135"/>
              <a:ext cx="2878729" cy="126915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10"/>
                </a:lnSpc>
                <a:spcBef>
                  <a:spcPct val="0"/>
                </a:spcBef>
              </a:pPr>
              <a:r>
                <a:rPr lang="en-US" sz="2650">
                  <a:solidFill>
                    <a:srgbClr val="059B99"/>
                  </a:solidFill>
                  <a:latin typeface="Helvetica Neue LT Std 2"/>
                  <a:ea typeface="Helvetica Neue LT Std 2"/>
                  <a:cs typeface="Helvetica Neue LT Std 2"/>
                  <a:sym typeface="Helvetica Neue LT Std 2"/>
                </a:rPr>
                <a:t>Keatings - family legacy </a:t>
              </a: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3705926" y="753422"/>
            <a:ext cx="2613311" cy="2613311"/>
          </a:xfrm>
          <a:custGeom>
            <a:avLst/>
            <a:gdLst/>
            <a:ahLst/>
            <a:cxnLst/>
            <a:rect r="r" b="b" t="t" l="l"/>
            <a:pathLst>
              <a:path h="2613311" w="2613311">
                <a:moveTo>
                  <a:pt x="0" y="0"/>
                </a:moveTo>
                <a:lnTo>
                  <a:pt x="2613311" y="0"/>
                </a:lnTo>
                <a:lnTo>
                  <a:pt x="2613311" y="2613311"/>
                </a:lnTo>
                <a:lnTo>
                  <a:pt x="0" y="26133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3" id="13"/>
          <p:cNvSpPr txBox="true"/>
          <p:nvPr/>
        </p:nvSpPr>
        <p:spPr>
          <a:xfrm rot="0">
            <a:off x="3873448" y="1151569"/>
            <a:ext cx="2278268" cy="18677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19"/>
              </a:lnSpc>
              <a:spcBef>
                <a:spcPct val="0"/>
              </a:spcBef>
            </a:pPr>
            <a:r>
              <a:rPr lang="en-US" sz="2085">
                <a:solidFill>
                  <a:srgbClr val="059B99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Video of Maia speaking about her mum &amp; the importance of our services.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15847963" y="321010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03171" y="-1469134"/>
            <a:ext cx="19529750" cy="11709533"/>
          </a:xfrm>
          <a:custGeom>
            <a:avLst/>
            <a:gdLst/>
            <a:ahLst/>
            <a:cxnLst/>
            <a:rect r="r" b="b" t="t" l="l"/>
            <a:pathLst>
              <a:path h="11709533" w="19529750">
                <a:moveTo>
                  <a:pt x="0" y="0"/>
                </a:moveTo>
                <a:lnTo>
                  <a:pt x="19529750" y="0"/>
                </a:lnTo>
                <a:lnTo>
                  <a:pt x="19529750" y="11709534"/>
                </a:lnTo>
                <a:lnTo>
                  <a:pt x="0" y="117095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253" r="0" b="-9825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293955" y="0"/>
            <a:ext cx="8708644" cy="7014437"/>
          </a:xfrm>
          <a:custGeom>
            <a:avLst/>
            <a:gdLst/>
            <a:ahLst/>
            <a:cxnLst/>
            <a:rect r="r" b="b" t="t" l="l"/>
            <a:pathLst>
              <a:path h="7014437" w="8708644">
                <a:moveTo>
                  <a:pt x="0" y="0"/>
                </a:moveTo>
                <a:lnTo>
                  <a:pt x="8708643" y="0"/>
                </a:lnTo>
                <a:lnTo>
                  <a:pt x="8708643" y="7014437"/>
                </a:lnTo>
                <a:lnTo>
                  <a:pt x="0" y="70144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818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10603167">
            <a:off x="-2277294" y="6028800"/>
            <a:ext cx="22494376" cy="4817566"/>
            <a:chOff x="0" y="0"/>
            <a:chExt cx="2560490" cy="54837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560490" cy="544664"/>
            </a:xfrm>
            <a:custGeom>
              <a:avLst/>
              <a:gdLst/>
              <a:ahLst/>
              <a:cxnLst/>
              <a:rect r="r" b="b" t="t" l="l"/>
              <a:pathLst>
                <a:path h="544664" w="2560490">
                  <a:moveTo>
                    <a:pt x="2553903" y="0"/>
                  </a:moveTo>
                  <a:lnTo>
                    <a:pt x="6588" y="0"/>
                  </a:lnTo>
                  <a:cubicBezTo>
                    <a:pt x="4841" y="0"/>
                    <a:pt x="3165" y="694"/>
                    <a:pt x="1929" y="1929"/>
                  </a:cubicBezTo>
                  <a:cubicBezTo>
                    <a:pt x="694" y="3165"/>
                    <a:pt x="0" y="4841"/>
                    <a:pt x="0" y="6588"/>
                  </a:cubicBezTo>
                  <a:lnTo>
                    <a:pt x="0" y="491924"/>
                  </a:lnTo>
                  <a:cubicBezTo>
                    <a:pt x="136196" y="534522"/>
                    <a:pt x="572024" y="585487"/>
                    <a:pt x="1225764" y="491924"/>
                  </a:cubicBezTo>
                  <a:cubicBezTo>
                    <a:pt x="1879510" y="389687"/>
                    <a:pt x="2387976" y="449325"/>
                    <a:pt x="2560490" y="491924"/>
                  </a:cubicBezTo>
                  <a:lnTo>
                    <a:pt x="2560490" y="6588"/>
                  </a:lnTo>
                  <a:cubicBezTo>
                    <a:pt x="2560490" y="4841"/>
                    <a:pt x="2559796" y="3165"/>
                    <a:pt x="2558561" y="1929"/>
                  </a:cubicBezTo>
                  <a:cubicBezTo>
                    <a:pt x="2557325" y="694"/>
                    <a:pt x="2555650" y="0"/>
                    <a:pt x="2553903" y="0"/>
                  </a:cubicBezTo>
                  <a:close/>
                </a:path>
              </a:pathLst>
            </a:custGeom>
            <a:solidFill>
              <a:srgbClr val="079C9A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2560490" cy="468965"/>
            </a:xfrm>
            <a:prstGeom prst="rect">
              <a:avLst/>
            </a:prstGeom>
          </p:spPr>
          <p:txBody>
            <a:bodyPr anchor="ctr" rtlCol="false" tIns="17226" lIns="17226" bIns="17226" rIns="17226"/>
            <a:lstStyle/>
            <a:p>
              <a:pPr algn="ctr">
                <a:lnSpc>
                  <a:spcPts val="901"/>
                </a:lnSpc>
              </a:pPr>
            </a:p>
          </p:txBody>
        </p:sp>
      </p:grpSp>
      <p:sp>
        <p:nvSpPr>
          <p:cNvPr name="Freeform 7" id="7">
            <a:hlinkClick r:id="rId5" tooltip="http://www.100k30days.ie"/>
          </p:cNvPr>
          <p:cNvSpPr/>
          <p:nvPr/>
        </p:nvSpPr>
        <p:spPr>
          <a:xfrm flipH="false" flipV="false" rot="0">
            <a:off x="750854" y="432752"/>
            <a:ext cx="4082860" cy="3525893"/>
          </a:xfrm>
          <a:custGeom>
            <a:avLst/>
            <a:gdLst/>
            <a:ahLst/>
            <a:cxnLst/>
            <a:rect r="r" b="b" t="t" l="l"/>
            <a:pathLst>
              <a:path h="3525893" w="4082860">
                <a:moveTo>
                  <a:pt x="0" y="0"/>
                </a:moveTo>
                <a:lnTo>
                  <a:pt x="4082860" y="0"/>
                </a:lnTo>
                <a:lnTo>
                  <a:pt x="4082860" y="3525893"/>
                </a:lnTo>
                <a:lnTo>
                  <a:pt x="0" y="35258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985" t="0" r="-985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210545" y="8140110"/>
            <a:ext cx="3623169" cy="1076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34"/>
              </a:lnSpc>
            </a:pPr>
            <a:r>
              <a:rPr lang="en-US" sz="4185">
                <a:solidFill>
                  <a:srgbClr val="FFFFFF"/>
                </a:solidFill>
                <a:latin typeface="Hand Of Sean (Demo)"/>
                <a:ea typeface="Hand Of Sean (Demo)"/>
                <a:cs typeface="Hand Of Sean (Demo)"/>
                <a:sym typeface="Hand Of Sean (Demo)"/>
              </a:rPr>
              <a:t>Save lives with 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4533044" y="6775335"/>
            <a:ext cx="3191757" cy="3191757"/>
          </a:xfrm>
          <a:custGeom>
            <a:avLst/>
            <a:gdLst/>
            <a:ahLst/>
            <a:cxnLst/>
            <a:rect r="r" b="b" t="t" l="l"/>
            <a:pathLst>
              <a:path h="3191757" w="3191757">
                <a:moveTo>
                  <a:pt x="0" y="0"/>
                </a:moveTo>
                <a:lnTo>
                  <a:pt x="3191757" y="0"/>
                </a:lnTo>
                <a:lnTo>
                  <a:pt x="3191757" y="3191757"/>
                </a:lnTo>
                <a:lnTo>
                  <a:pt x="0" y="31917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  <a:ln w="161925" cap="rnd">
            <a:solidFill>
              <a:srgbClr val="D2D500"/>
            </a:solidFill>
            <a:prstDash val="solid"/>
            <a:round/>
          </a:ln>
        </p:spPr>
      </p:sp>
      <p:sp>
        <p:nvSpPr>
          <p:cNvPr name="Freeform 10" id="10"/>
          <p:cNvSpPr/>
          <p:nvPr/>
        </p:nvSpPr>
        <p:spPr>
          <a:xfrm flipH="true" flipV="true" rot="-9245771">
            <a:off x="13232262" y="5996733"/>
            <a:ext cx="1494024" cy="902017"/>
          </a:xfrm>
          <a:custGeom>
            <a:avLst/>
            <a:gdLst/>
            <a:ahLst/>
            <a:cxnLst/>
            <a:rect r="r" b="b" t="t" l="l"/>
            <a:pathLst>
              <a:path h="902017" w="1494024">
                <a:moveTo>
                  <a:pt x="1494024" y="902017"/>
                </a:moveTo>
                <a:lnTo>
                  <a:pt x="0" y="902017"/>
                </a:lnTo>
                <a:lnTo>
                  <a:pt x="0" y="0"/>
                </a:lnTo>
                <a:lnTo>
                  <a:pt x="1494024" y="0"/>
                </a:lnTo>
                <a:lnTo>
                  <a:pt x="1494024" y="902017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776647" y="780819"/>
            <a:ext cx="5525862" cy="1914031"/>
          </a:xfrm>
          <a:custGeom>
            <a:avLst/>
            <a:gdLst/>
            <a:ahLst/>
            <a:cxnLst/>
            <a:rect r="r" b="b" t="t" l="l"/>
            <a:pathLst>
              <a:path h="1914031" w="5525862">
                <a:moveTo>
                  <a:pt x="0" y="0"/>
                </a:moveTo>
                <a:lnTo>
                  <a:pt x="5525862" y="0"/>
                </a:lnTo>
                <a:lnTo>
                  <a:pt x="5525862" y="1914031"/>
                </a:lnTo>
                <a:lnTo>
                  <a:pt x="0" y="191403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-2221" t="-1013" r="-2221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230767" y="9081933"/>
            <a:ext cx="3602947" cy="1205067"/>
          </a:xfrm>
          <a:custGeom>
            <a:avLst/>
            <a:gdLst/>
            <a:ahLst/>
            <a:cxnLst/>
            <a:rect r="r" b="b" t="t" l="l"/>
            <a:pathLst>
              <a:path h="1205067" w="3602947">
                <a:moveTo>
                  <a:pt x="0" y="0"/>
                </a:moveTo>
                <a:lnTo>
                  <a:pt x="3602947" y="0"/>
                </a:lnTo>
                <a:lnTo>
                  <a:pt x="3602947" y="1205067"/>
                </a:lnTo>
                <a:lnTo>
                  <a:pt x="0" y="120506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81207" t="-200735" r="-70691" b="-100735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879031" y="3116602"/>
            <a:ext cx="1452188" cy="1624826"/>
          </a:xfrm>
          <a:custGeom>
            <a:avLst/>
            <a:gdLst/>
            <a:ahLst/>
            <a:cxnLst/>
            <a:rect r="r" b="b" t="t" l="l"/>
            <a:pathLst>
              <a:path h="1624826" w="1452188">
                <a:moveTo>
                  <a:pt x="0" y="0"/>
                </a:moveTo>
                <a:lnTo>
                  <a:pt x="1452188" y="0"/>
                </a:lnTo>
                <a:lnTo>
                  <a:pt x="1452188" y="1624826"/>
                </a:lnTo>
                <a:lnTo>
                  <a:pt x="0" y="162482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556661">
            <a:off x="14947335" y="4095752"/>
            <a:ext cx="767768" cy="1291353"/>
          </a:xfrm>
          <a:custGeom>
            <a:avLst/>
            <a:gdLst/>
            <a:ahLst/>
            <a:cxnLst/>
            <a:rect r="r" b="b" t="t" l="l"/>
            <a:pathLst>
              <a:path h="1291353" w="767768">
                <a:moveTo>
                  <a:pt x="0" y="0"/>
                </a:moveTo>
                <a:lnTo>
                  <a:pt x="767768" y="0"/>
                </a:lnTo>
                <a:lnTo>
                  <a:pt x="767768" y="1291353"/>
                </a:lnTo>
                <a:lnTo>
                  <a:pt x="0" y="129135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4902865" y="8233322"/>
            <a:ext cx="782180" cy="1493423"/>
          </a:xfrm>
          <a:custGeom>
            <a:avLst/>
            <a:gdLst/>
            <a:ahLst/>
            <a:cxnLst/>
            <a:rect r="r" b="b" t="t" l="l"/>
            <a:pathLst>
              <a:path h="1493423" w="782180">
                <a:moveTo>
                  <a:pt x="0" y="0"/>
                </a:moveTo>
                <a:lnTo>
                  <a:pt x="782180" y="0"/>
                </a:lnTo>
                <a:lnTo>
                  <a:pt x="782180" y="1493422"/>
                </a:lnTo>
                <a:lnTo>
                  <a:pt x="0" y="1493422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8422271" y="6562149"/>
            <a:ext cx="5084524" cy="16711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63"/>
              </a:lnSpc>
            </a:pPr>
            <a:r>
              <a:rPr lang="en-US" sz="883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SCAN TO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340817" y="7544119"/>
            <a:ext cx="5535098" cy="18400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554"/>
              </a:lnSpc>
            </a:pPr>
            <a:r>
              <a:rPr lang="en-US" sz="9681">
                <a:solidFill>
                  <a:srgbClr val="D2D5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SIGN UP!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8422271" y="9076250"/>
            <a:ext cx="5580327" cy="279016"/>
          </a:xfrm>
          <a:custGeom>
            <a:avLst/>
            <a:gdLst/>
            <a:ahLst/>
            <a:cxnLst/>
            <a:rect r="r" b="b" t="t" l="l"/>
            <a:pathLst>
              <a:path h="279016" w="5580327">
                <a:moveTo>
                  <a:pt x="0" y="0"/>
                </a:moveTo>
                <a:lnTo>
                  <a:pt x="5580327" y="0"/>
                </a:lnTo>
                <a:lnTo>
                  <a:pt x="5580327" y="279017"/>
                </a:lnTo>
                <a:lnTo>
                  <a:pt x="0" y="279017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8570778" y="9362572"/>
            <a:ext cx="5308253" cy="604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9"/>
              </a:lnSpc>
            </a:pPr>
            <a:r>
              <a:rPr lang="en-US" sz="3199" spc="431" u="sng">
                <a:solidFill>
                  <a:srgbClr val="D2D5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  <a:hlinkClick r:id="rId19" tooltip="http://www.100k30days.ie"/>
              </a:rPr>
              <a:t>www.100k30days.ie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73009" y="4488048"/>
            <a:ext cx="5318464" cy="1847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2951">
                <a:solidFill>
                  <a:srgbClr val="1D1D1B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W</a:t>
            </a:r>
            <a:r>
              <a:rPr lang="en-US" sz="2951">
                <a:solidFill>
                  <a:srgbClr val="1D1D1B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alk, jog, swim, cycle, or wheel </a:t>
            </a:r>
            <a:r>
              <a:rPr lang="en-US" sz="2951">
                <a:solidFill>
                  <a:srgbClr val="079C9A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100km</a:t>
            </a:r>
            <a:r>
              <a:rPr lang="en-US" sz="2951">
                <a:solidFill>
                  <a:srgbClr val="1D1D1B"/>
                </a:solidFill>
                <a:latin typeface="Helvetica Neue LT Std 1"/>
                <a:ea typeface="Helvetica Neue LT Std 1"/>
                <a:cs typeface="Helvetica Neue LT Std 1"/>
                <a:sym typeface="Helvetica Neue LT Std 1"/>
              </a:rPr>
              <a:t> this June and help support people affected by all types of cancer.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2150031" y="1023640"/>
            <a:ext cx="4402254" cy="11595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39"/>
              </a:lnSpc>
            </a:pPr>
            <a:r>
              <a:rPr lang="en-US" sz="6099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JUNE 2026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4576781" y="1641054"/>
            <a:ext cx="8485436" cy="1244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Ready to get started?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108895" y="2849217"/>
            <a:ext cx="14070211" cy="17050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7"/>
              </a:lnSpc>
            </a:pPr>
            <a:r>
              <a:rPr lang="en-US" sz="8997">
                <a:solidFill>
                  <a:srgbClr val="C6D6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Register your team today!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3075890" y="4657216"/>
            <a:ext cx="12136219" cy="4974144"/>
            <a:chOff x="0" y="0"/>
            <a:chExt cx="865758" cy="35483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65758" cy="354839"/>
            </a:xfrm>
            <a:custGeom>
              <a:avLst/>
              <a:gdLst/>
              <a:ahLst/>
              <a:cxnLst/>
              <a:rect r="r" b="b" t="t" l="l"/>
              <a:pathLst>
                <a:path h="354839" w="865758">
                  <a:moveTo>
                    <a:pt x="9469" y="0"/>
                  </a:moveTo>
                  <a:lnTo>
                    <a:pt x="856289" y="0"/>
                  </a:lnTo>
                  <a:cubicBezTo>
                    <a:pt x="858800" y="0"/>
                    <a:pt x="861208" y="998"/>
                    <a:pt x="862984" y="2773"/>
                  </a:cubicBezTo>
                  <a:cubicBezTo>
                    <a:pt x="864760" y="4549"/>
                    <a:pt x="865758" y="6958"/>
                    <a:pt x="865758" y="9469"/>
                  </a:cubicBezTo>
                  <a:lnTo>
                    <a:pt x="865758" y="345370"/>
                  </a:lnTo>
                  <a:cubicBezTo>
                    <a:pt x="865758" y="350599"/>
                    <a:pt x="861518" y="354839"/>
                    <a:pt x="856289" y="354839"/>
                  </a:cubicBezTo>
                  <a:lnTo>
                    <a:pt x="9469" y="354839"/>
                  </a:lnTo>
                  <a:cubicBezTo>
                    <a:pt x="6958" y="354839"/>
                    <a:pt x="4549" y="353841"/>
                    <a:pt x="2773" y="352066"/>
                  </a:cubicBezTo>
                  <a:cubicBezTo>
                    <a:pt x="998" y="350290"/>
                    <a:pt x="0" y="347881"/>
                    <a:pt x="0" y="345370"/>
                  </a:cubicBezTo>
                  <a:lnTo>
                    <a:pt x="0" y="9469"/>
                  </a:lnTo>
                  <a:cubicBezTo>
                    <a:pt x="0" y="6958"/>
                    <a:pt x="998" y="4549"/>
                    <a:pt x="2773" y="2773"/>
                  </a:cubicBezTo>
                  <a:cubicBezTo>
                    <a:pt x="4549" y="998"/>
                    <a:pt x="6958" y="0"/>
                    <a:pt x="9469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865758" cy="3834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201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440283" y="5066791"/>
            <a:ext cx="3646439" cy="4097123"/>
          </a:xfrm>
          <a:custGeom>
            <a:avLst/>
            <a:gdLst/>
            <a:ahLst/>
            <a:cxnLst/>
            <a:rect r="r" b="b" t="t" l="l"/>
            <a:pathLst>
              <a:path h="4097123" w="3646439">
                <a:moveTo>
                  <a:pt x="0" y="0"/>
                </a:moveTo>
                <a:lnTo>
                  <a:pt x="3646439" y="0"/>
                </a:lnTo>
                <a:lnTo>
                  <a:pt x="3646439" y="4097123"/>
                </a:lnTo>
                <a:lnTo>
                  <a:pt x="0" y="40971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544470" y="5180580"/>
            <a:ext cx="3390380" cy="3390380"/>
          </a:xfrm>
          <a:custGeom>
            <a:avLst/>
            <a:gdLst/>
            <a:ahLst/>
            <a:cxnLst/>
            <a:rect r="r" b="b" t="t" l="l"/>
            <a:pathLst>
              <a:path h="3390380" w="3390380">
                <a:moveTo>
                  <a:pt x="0" y="0"/>
                </a:moveTo>
                <a:lnTo>
                  <a:pt x="3390380" y="0"/>
                </a:lnTo>
                <a:lnTo>
                  <a:pt x="3390380" y="3390380"/>
                </a:lnTo>
                <a:lnTo>
                  <a:pt x="0" y="33903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742383" y="6730028"/>
            <a:ext cx="6366684" cy="779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376"/>
              </a:lnSpc>
            </a:pPr>
            <a:r>
              <a:rPr lang="en-US" b="true" sz="4554" u="sng">
                <a:solidFill>
                  <a:srgbClr val="C6D600"/>
                </a:solidFill>
                <a:latin typeface="Open Sans 2 Bold"/>
                <a:ea typeface="Open Sans 2 Bold"/>
                <a:cs typeface="Open Sans 2 Bold"/>
                <a:sym typeface="Open Sans 2 Bold"/>
                <a:hlinkClick r:id="rId6" tooltip="http://www.100k30days.ie"/>
              </a:rPr>
              <a:t>www.100k30days.ie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42383" y="6098970"/>
            <a:ext cx="4985077" cy="68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80"/>
              </a:lnSpc>
            </a:pPr>
            <a:r>
              <a:rPr lang="en-US" sz="3628">
                <a:solidFill>
                  <a:srgbClr val="545454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Or visit our website: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8850957" y="8519050"/>
            <a:ext cx="2666140" cy="750996"/>
            <a:chOff x="0" y="0"/>
            <a:chExt cx="3554854" cy="1001328"/>
          </a:xfrm>
        </p:grpSpPr>
        <p:sp>
          <p:nvSpPr>
            <p:cNvPr name="Freeform 13" id="13">
              <a:hlinkClick r:id="rId9" tooltip="https://www.instagram.com/100kin30days/"/>
            </p:cNvPr>
            <p:cNvSpPr/>
            <p:nvPr/>
          </p:nvSpPr>
          <p:spPr>
            <a:xfrm flipH="false" flipV="false" rot="0">
              <a:off x="0" y="10452"/>
              <a:ext cx="980424" cy="980424"/>
            </a:xfrm>
            <a:custGeom>
              <a:avLst/>
              <a:gdLst/>
              <a:ahLst/>
              <a:cxnLst/>
              <a:rect r="r" b="b" t="t" l="l"/>
              <a:pathLst>
                <a:path h="980424" w="980424">
                  <a:moveTo>
                    <a:pt x="0" y="0"/>
                  </a:moveTo>
                  <a:lnTo>
                    <a:pt x="980424" y="0"/>
                  </a:lnTo>
                  <a:lnTo>
                    <a:pt x="980424" y="980424"/>
                  </a:lnTo>
                  <a:lnTo>
                    <a:pt x="0" y="9804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>
              <a:hlinkClick r:id="rId12" tooltip="https://www.facebook.com/100kin30days"/>
            </p:cNvPr>
            <p:cNvSpPr/>
            <p:nvPr/>
          </p:nvSpPr>
          <p:spPr>
            <a:xfrm flipH="false" flipV="false" rot="0">
              <a:off x="1281940" y="0"/>
              <a:ext cx="1001328" cy="1001328"/>
            </a:xfrm>
            <a:custGeom>
              <a:avLst/>
              <a:gdLst/>
              <a:ahLst/>
              <a:cxnLst/>
              <a:rect r="r" b="b" t="t" l="l"/>
              <a:pathLst>
                <a:path h="1001328" w="1001328">
                  <a:moveTo>
                    <a:pt x="0" y="0"/>
                  </a:moveTo>
                  <a:lnTo>
                    <a:pt x="1001328" y="0"/>
                  </a:lnTo>
                  <a:lnTo>
                    <a:pt x="1001328" y="1001328"/>
                  </a:lnTo>
                  <a:lnTo>
                    <a:pt x="0" y="10013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5" id="15">
              <a:hlinkClick r:id="rId15" tooltip="https://www.tiktok.com/@100kin30daysmkf?is_from_webapp=1&amp;sender_device=pc"/>
            </p:cNvPr>
            <p:cNvSpPr/>
            <p:nvPr/>
          </p:nvSpPr>
          <p:spPr>
            <a:xfrm flipH="false" flipV="false" rot="0">
              <a:off x="2584784" y="15629"/>
              <a:ext cx="970069" cy="970069"/>
            </a:xfrm>
            <a:custGeom>
              <a:avLst/>
              <a:gdLst/>
              <a:ahLst/>
              <a:cxnLst/>
              <a:rect r="r" b="b" t="t" l="l"/>
              <a:pathLst>
                <a:path h="970069" w="970069">
                  <a:moveTo>
                    <a:pt x="0" y="0"/>
                  </a:moveTo>
                  <a:lnTo>
                    <a:pt x="970070" y="0"/>
                  </a:lnTo>
                  <a:lnTo>
                    <a:pt x="970070" y="970070"/>
                  </a:lnTo>
                  <a:lnTo>
                    <a:pt x="0" y="9700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437042" y="962025"/>
            <a:ext cx="13474213" cy="1054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150"/>
              </a:lnSpc>
            </a:pPr>
            <a:r>
              <a:rPr lang="en-US" sz="6500">
                <a:solidFill>
                  <a:srgbClr val="C6D6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Proudly sponsored by: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5299474" y="502071"/>
            <a:ext cx="2139668" cy="1812083"/>
          </a:xfrm>
          <a:custGeom>
            <a:avLst/>
            <a:gdLst/>
            <a:ahLst/>
            <a:cxnLst/>
            <a:rect r="r" b="b" t="t" l="l"/>
            <a:pathLst>
              <a:path h="1812083" w="2139668">
                <a:moveTo>
                  <a:pt x="0" y="0"/>
                </a:moveTo>
                <a:lnTo>
                  <a:pt x="2139668" y="0"/>
                </a:lnTo>
                <a:lnTo>
                  <a:pt x="2139668" y="1812083"/>
                </a:lnTo>
                <a:lnTo>
                  <a:pt x="0" y="18120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678508" y="4935619"/>
            <a:ext cx="8760633" cy="2152879"/>
          </a:xfrm>
          <a:custGeom>
            <a:avLst/>
            <a:gdLst/>
            <a:ahLst/>
            <a:cxnLst/>
            <a:rect r="r" b="b" t="t" l="l"/>
            <a:pathLst>
              <a:path h="2152879" w="8760633">
                <a:moveTo>
                  <a:pt x="0" y="0"/>
                </a:moveTo>
                <a:lnTo>
                  <a:pt x="8760634" y="0"/>
                </a:lnTo>
                <a:lnTo>
                  <a:pt x="8760634" y="2152879"/>
                </a:lnTo>
                <a:lnTo>
                  <a:pt x="0" y="21528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809877" y="2881944"/>
            <a:ext cx="4454426" cy="4107352"/>
          </a:xfrm>
          <a:custGeom>
            <a:avLst/>
            <a:gdLst/>
            <a:ahLst/>
            <a:cxnLst/>
            <a:rect r="r" b="b" t="t" l="l"/>
            <a:pathLst>
              <a:path h="4107352" w="4454426">
                <a:moveTo>
                  <a:pt x="0" y="0"/>
                </a:moveTo>
                <a:lnTo>
                  <a:pt x="4454426" y="0"/>
                </a:lnTo>
                <a:lnTo>
                  <a:pt x="4454426" y="4107351"/>
                </a:lnTo>
                <a:lnTo>
                  <a:pt x="0" y="41073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876953" y="8569436"/>
            <a:ext cx="6363744" cy="498493"/>
          </a:xfrm>
          <a:custGeom>
            <a:avLst/>
            <a:gdLst/>
            <a:ahLst/>
            <a:cxnLst/>
            <a:rect r="r" b="b" t="t" l="l"/>
            <a:pathLst>
              <a:path h="498493" w="6363744">
                <a:moveTo>
                  <a:pt x="0" y="0"/>
                </a:moveTo>
                <a:lnTo>
                  <a:pt x="6363744" y="0"/>
                </a:lnTo>
                <a:lnTo>
                  <a:pt x="6363744" y="498493"/>
                </a:lnTo>
                <a:lnTo>
                  <a:pt x="0" y="49849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144341" y="8064425"/>
            <a:ext cx="6029807" cy="1508514"/>
          </a:xfrm>
          <a:custGeom>
            <a:avLst/>
            <a:gdLst/>
            <a:ahLst/>
            <a:cxnLst/>
            <a:rect r="r" b="b" t="t" l="l"/>
            <a:pathLst>
              <a:path h="1508514" w="6029807">
                <a:moveTo>
                  <a:pt x="0" y="0"/>
                </a:moveTo>
                <a:lnTo>
                  <a:pt x="6029807" y="0"/>
                </a:lnTo>
                <a:lnTo>
                  <a:pt x="6029807" y="1508514"/>
                </a:lnTo>
                <a:lnTo>
                  <a:pt x="0" y="150851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AutoShape 8" id="8"/>
          <p:cNvSpPr/>
          <p:nvPr/>
        </p:nvSpPr>
        <p:spPr>
          <a:xfrm flipV="true">
            <a:off x="1437042" y="2262822"/>
            <a:ext cx="11301482" cy="0"/>
          </a:xfrm>
          <a:prstGeom prst="line">
            <a:avLst/>
          </a:prstGeom>
          <a:ln cap="flat" w="47625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A19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692458"/>
            <a:ext cx="18288000" cy="2858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0938"/>
              </a:lnSpc>
            </a:pPr>
            <a:r>
              <a:rPr lang="en-US" sz="14956">
                <a:solidFill>
                  <a:srgbClr val="FFFFFF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Thank You!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0" y="4542309"/>
            <a:ext cx="18097737" cy="755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C6D600"/>
                </a:solidFill>
                <a:latin typeface="Helvetica Neue LT Std 2"/>
                <a:ea typeface="Helvetica Neue LT Std 2"/>
                <a:cs typeface="Helvetica Neue LT Std 2"/>
                <a:sym typeface="Helvetica Neue LT Std 2"/>
              </a:rPr>
              <a:t>Your support could help saves lives.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6914306" y="5912695"/>
            <a:ext cx="4459388" cy="3776653"/>
          </a:xfrm>
          <a:custGeom>
            <a:avLst/>
            <a:gdLst/>
            <a:ahLst/>
            <a:cxnLst/>
            <a:rect r="r" b="b" t="t" l="l"/>
            <a:pathLst>
              <a:path h="3776653" w="4459388">
                <a:moveTo>
                  <a:pt x="0" y="0"/>
                </a:moveTo>
                <a:lnTo>
                  <a:pt x="4459388" y="0"/>
                </a:lnTo>
                <a:lnTo>
                  <a:pt x="4459388" y="3776653"/>
                </a:lnTo>
                <a:lnTo>
                  <a:pt x="0" y="377665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5" id="5"/>
          <p:cNvSpPr/>
          <p:nvPr/>
        </p:nvSpPr>
        <p:spPr>
          <a:xfrm rot="0">
            <a:off x="0" y="10096500"/>
            <a:ext cx="18288000" cy="0"/>
          </a:xfrm>
          <a:prstGeom prst="line">
            <a:avLst/>
          </a:prstGeom>
          <a:ln cap="flat" w="190500">
            <a:solidFill>
              <a:srgbClr val="C6D600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DAHKHwy1Ysc</dc:identifier>
  <dcterms:modified xsi:type="dcterms:W3CDTF">2011-08-01T06:04:30Z</dcterms:modified>
  <cp:revision>1</cp:revision>
  <dc:title>100km in 30 Days Employee Engagement Programme Presentation 2026</dc:title>
</cp:coreProperties>
</file>